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70" r:id="rId6"/>
    <p:sldId id="260" r:id="rId7"/>
    <p:sldId id="261" r:id="rId8"/>
    <p:sldId id="272" r:id="rId9"/>
    <p:sldId id="273" r:id="rId10"/>
    <p:sldId id="267" r:id="rId11"/>
    <p:sldId id="271" r:id="rId12"/>
    <p:sldId id="274" r:id="rId13"/>
    <p:sldId id="268" r:id="rId14"/>
    <p:sldId id="263" r:id="rId15"/>
    <p:sldId id="264" r:id="rId16"/>
    <p:sldId id="269" r:id="rId17"/>
    <p:sldId id="284" r:id="rId18"/>
    <p:sldId id="265" r:id="rId19"/>
    <p:sldId id="266" r:id="rId20"/>
    <p:sldId id="276" r:id="rId21"/>
    <p:sldId id="285" r:id="rId22"/>
    <p:sldId id="277" r:id="rId23"/>
    <p:sldId id="281" r:id="rId24"/>
    <p:sldId id="286" r:id="rId25"/>
    <p:sldId id="278" r:id="rId26"/>
    <p:sldId id="279" r:id="rId27"/>
    <p:sldId id="280" r:id="rId28"/>
    <p:sldId id="283" r:id="rId29"/>
    <p:sldId id="28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6178"/>
    </p:cViewPr>
  </p:outlineViewPr>
  <p:notesTextViewPr>
    <p:cViewPr>
      <p:scale>
        <a:sx n="100" d="100"/>
        <a:sy n="100" d="100"/>
      </p:scale>
      <p:origin x="0" y="0"/>
    </p:cViewPr>
  </p:notesTextViewPr>
  <p:notesViewPr>
    <p:cSldViewPr>
      <p:cViewPr>
        <p:scale>
          <a:sx n="66" d="100"/>
          <a:sy n="66" d="100"/>
        </p:scale>
        <p:origin x="-2634" y="19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A36A3-F8C6-48DF-AAFF-0BF71877705D}" type="datetimeFigureOut">
              <a:rPr lang="en-US" smtClean="0"/>
              <a:pPr/>
              <a:t>7/18/2010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99DD3-BEB8-4304-B302-D83D18FDBBB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B99DD3-BEB8-4304-B302-D83D18FDBBB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0700" y="685800"/>
            <a:ext cx="5892800" cy="4419600"/>
          </a:xfrm>
        </p:spPr>
      </p:sp>
      <p:sp>
        <p:nvSpPr>
          <p:cNvPr id="3" name="Notes Placeholder 2"/>
          <p:cNvSpPr>
            <a:spLocks noGrp="1"/>
          </p:cNvSpPr>
          <p:nvPr>
            <p:ph type="body" idx="1"/>
          </p:nvPr>
        </p:nvSpPr>
        <p:spPr>
          <a:xfrm>
            <a:off x="685800" y="6553200"/>
            <a:ext cx="5486400" cy="1905000"/>
          </a:xfrm>
        </p:spPr>
        <p:txBody>
          <a:bodyPr>
            <a:normAutofit/>
          </a:bodyPr>
          <a:lstStyle/>
          <a:p>
            <a:r>
              <a:rPr lang="en-US" dirty="0" smtClean="0"/>
              <a:t>All teachers need to know effective</a:t>
            </a:r>
            <a:r>
              <a:rPr lang="en-US" baseline="0" dirty="0" smtClean="0"/>
              <a:t> ways to deal with behavior and how to prevent behavior issues from occurring.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often forget to praise and reinforce good behavior and</a:t>
            </a:r>
            <a:r>
              <a:rPr lang="en-US" baseline="0" dirty="0" smtClean="0"/>
              <a:t> it is very easy to lose your cool when a student is being disrespectful and disruptive!</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if we understand why the student is behaving badly, we can address the problem.  If we meet their psychological needs, they are less likely to act out in the first place.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compare my practice to what the research I found said and see what areas I needed to improve on.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wanted to think about how my classroom is arranged and my rational for it.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Besides</a:t>
            </a:r>
            <a:r>
              <a:rPr lang="en-US" baseline="0" dirty="0" smtClean="0"/>
              <a:t> desk arrangement, there are other factors that affect the feel of the environment.  I had never paid much attention to other factors until I did this research.  It’s the simple things we overlook sometimes.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a horseshoe arrangement is probably not realistic in most classrooms, there are arrangements that can increase student-student interaction and teacher-student</a:t>
            </a:r>
            <a:r>
              <a:rPr lang="en-US" baseline="0" dirty="0" smtClean="0"/>
              <a:t> interaction.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 I think my desk arrangement is pretty good, there are other</a:t>
            </a:r>
            <a:r>
              <a:rPr lang="en-US" baseline="0" dirty="0" smtClean="0"/>
              <a:t> factors in my room that I began to think about changing after doing some research.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best part about</a:t>
            </a:r>
            <a:r>
              <a:rPr lang="en-US" baseline="0" dirty="0" smtClean="0"/>
              <a:t> school for many kids is getting to socialize, so I was curious to learn more about student-student interactions.  Learning is more fun when you are learning with friends.  The more students get to know each other, the classroom has more of a family feel.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find a few more</a:t>
            </a:r>
            <a:r>
              <a:rPr lang="en-US" baseline="0" dirty="0" smtClean="0"/>
              <a:t> ways that I could allow students to build interactions in my class and still be working towards class objectives.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yet another way for</a:t>
            </a:r>
            <a:r>
              <a:rPr lang="en-US" baseline="0" dirty="0" smtClean="0"/>
              <a:t> students to interact and it enforces learning at the same time.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it is important to reflect on what I do well and what I need to improve on</a:t>
            </a:r>
            <a:r>
              <a:rPr lang="en-US" baseline="0" dirty="0" smtClean="0"/>
              <a:t> based on my research.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of how comfortable a student is in a</a:t>
            </a:r>
            <a:r>
              <a:rPr lang="en-US" baseline="0" dirty="0" smtClean="0"/>
              <a:t> class has to do with how comfortable they are with the teacher.  The relationship with the teacher can influence both learning and behavior.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usually have good relationships with most of my students, but I would like to improve my interactions with my quiet students and my</a:t>
            </a:r>
            <a:r>
              <a:rPr lang="en-US" baseline="0" dirty="0" smtClean="0"/>
              <a:t> “trouble makers.”</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 not believe in “busy work” because it usually does not keep</a:t>
            </a:r>
            <a:r>
              <a:rPr lang="en-US" baseline="0" dirty="0" smtClean="0"/>
              <a:t> students busy at all.  Proper curriculum keeps kids engaged (not just busy) and prevents off-task behaviors.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research some ways to</a:t>
            </a:r>
            <a:r>
              <a:rPr lang="en-US" baseline="0" dirty="0" smtClean="0"/>
              <a:t> keep students interested in the curriculum and out of trouble.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get ideas on how to accommodate to a large range</a:t>
            </a:r>
            <a:r>
              <a:rPr lang="en-US" baseline="0" dirty="0" smtClean="0"/>
              <a:t> of learning abilities.  This slide gives some ideas on how to allow students to work at a pace that is right for them.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wanted to identify what strategies I can implement in my own class</a:t>
            </a:r>
            <a:r>
              <a:rPr lang="en-US" baseline="0" dirty="0" smtClean="0"/>
              <a:t> to improve how I accommodate various types of students.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990600"/>
          </a:xfrm>
        </p:spPr>
        <p:txBody>
          <a:bodyPr>
            <a:normAutofit/>
          </a:bodyPr>
          <a:lstStyle/>
          <a:p>
            <a:r>
              <a:rPr lang="en-US" dirty="0" smtClean="0"/>
              <a:t>I wanted to pin point my management style and also learn a little more about the characteristics of my style.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914400"/>
          </a:xfrm>
        </p:spPr>
        <p:txBody>
          <a:bodyPr>
            <a:normAutofit/>
          </a:bodyPr>
          <a:lstStyle/>
          <a:p>
            <a:r>
              <a:rPr lang="en-US" dirty="0" smtClean="0"/>
              <a:t>This clearly defines my management personality and gives </a:t>
            </a:r>
            <a:r>
              <a:rPr lang="en-US" dirty="0" smtClean="0"/>
              <a:t>insight </a:t>
            </a:r>
            <a:r>
              <a:rPr lang="en-US" dirty="0" smtClean="0"/>
              <a:t>about my views on classroom management.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609600"/>
            <a:ext cx="6096000" cy="4572000"/>
          </a:xfrm>
        </p:spPr>
      </p:sp>
      <p:sp>
        <p:nvSpPr>
          <p:cNvPr id="3" name="Notes Placeholder 2"/>
          <p:cNvSpPr>
            <a:spLocks noGrp="1"/>
          </p:cNvSpPr>
          <p:nvPr>
            <p:ph type="body" idx="1"/>
          </p:nvPr>
        </p:nvSpPr>
        <p:spPr>
          <a:xfrm>
            <a:off x="685800" y="6019800"/>
            <a:ext cx="5486400" cy="1676400"/>
          </a:xfrm>
        </p:spPr>
        <p:txBody>
          <a:bodyPr>
            <a:normAutofit/>
          </a:bodyPr>
          <a:lstStyle/>
          <a:p>
            <a:r>
              <a:rPr lang="en-US" dirty="0" smtClean="0"/>
              <a:t>It is important to look at management and how to handle it since we cannot teach if we do not maintain a stable learning environment.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5867400" cy="4572000"/>
          </a:xfrm>
        </p:spPr>
      </p:sp>
      <p:sp>
        <p:nvSpPr>
          <p:cNvPr id="3" name="Notes Placeholder 2"/>
          <p:cNvSpPr>
            <a:spLocks noGrp="1"/>
          </p:cNvSpPr>
          <p:nvPr>
            <p:ph type="body" idx="1"/>
          </p:nvPr>
        </p:nvSpPr>
        <p:spPr>
          <a:xfrm>
            <a:off x="685800" y="6705600"/>
            <a:ext cx="5486400" cy="1752600"/>
          </a:xfrm>
        </p:spPr>
        <p:txBody>
          <a:bodyPr>
            <a:normAutofit/>
          </a:bodyPr>
          <a:lstStyle/>
          <a:p>
            <a:r>
              <a:rPr lang="en-US" dirty="0" smtClean="0"/>
              <a:t>I wanted to make clear my views on rules and how I makes the rules known to my students.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685800"/>
            <a:ext cx="5994400" cy="4495800"/>
          </a:xfrm>
        </p:spPr>
      </p:sp>
      <p:sp>
        <p:nvSpPr>
          <p:cNvPr id="3" name="Notes Placeholder 2"/>
          <p:cNvSpPr>
            <a:spLocks noGrp="1"/>
          </p:cNvSpPr>
          <p:nvPr>
            <p:ph type="body" idx="1"/>
          </p:nvPr>
        </p:nvSpPr>
        <p:spPr>
          <a:xfrm>
            <a:off x="685800" y="7315200"/>
            <a:ext cx="5486400" cy="11430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85800"/>
            <a:ext cx="6400800" cy="4800600"/>
          </a:xfrm>
        </p:spPr>
      </p:sp>
      <p:sp>
        <p:nvSpPr>
          <p:cNvPr id="3" name="Notes Placeholder 2"/>
          <p:cNvSpPr>
            <a:spLocks noGrp="1"/>
          </p:cNvSpPr>
          <p:nvPr>
            <p:ph type="body" idx="1"/>
          </p:nvPr>
        </p:nvSpPr>
        <p:spPr>
          <a:xfrm>
            <a:off x="685800" y="6553200"/>
            <a:ext cx="5486400" cy="1905000"/>
          </a:xfrm>
        </p:spPr>
        <p:txBody>
          <a:bodyPr>
            <a:normAutofit/>
          </a:bodyPr>
          <a:lstStyle/>
          <a:p>
            <a:r>
              <a:rPr lang="en-US" dirty="0" smtClean="0"/>
              <a:t>It is important to understand why students act out.  If just addressing the behavior is not working, it may help to identify what is the cause of the behavior.  </a:t>
            </a:r>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85800"/>
            <a:ext cx="5486400" cy="4114800"/>
          </a:xfrm>
        </p:spPr>
      </p:sp>
      <p:sp>
        <p:nvSpPr>
          <p:cNvPr id="3" name="Notes Placeholder 2"/>
          <p:cNvSpPr>
            <a:spLocks noGrp="1"/>
          </p:cNvSpPr>
          <p:nvPr>
            <p:ph type="body" idx="1"/>
          </p:nvPr>
        </p:nvSpPr>
        <p:spPr>
          <a:xfrm>
            <a:off x="685800" y="6400800"/>
            <a:ext cx="5486400" cy="2057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B99DD3-BEB8-4304-B302-D83D18FDBBB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5909A01-A349-450F-AA9A-E8375EA38DDD}"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09A01-A349-450F-AA9A-E8375EA38DD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09A01-A349-450F-AA9A-E8375EA38DD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909A01-A349-450F-AA9A-E8375EA38DDD}"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65909A01-A349-450F-AA9A-E8375EA38DD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09A01-A349-450F-AA9A-E8375EA38DDD}"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909A01-A349-450F-AA9A-E8375EA38DDD}"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909A01-A349-450F-AA9A-E8375EA38DD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909A01-A349-450F-AA9A-E8375EA38DD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909A01-A349-450F-AA9A-E8375EA38DDD}"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559DDF-3E4A-404B-8EE4-5403A970ABAB}" type="datetimeFigureOut">
              <a:rPr lang="en-US" smtClean="0"/>
              <a:pPr/>
              <a:t>7/18/2010</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65909A01-A349-450F-AA9A-E8375EA38DDD}"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5559DDF-3E4A-404B-8EE4-5403A970ABAB}" type="datetimeFigureOut">
              <a:rPr lang="en-US" smtClean="0"/>
              <a:pPr/>
              <a:t>7/18/2010</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5909A01-A349-450F-AA9A-E8375EA38DD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lassroom.4teachers.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bv.ns.ca/sstudies/gen3.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Danielle McLean</a:t>
            </a:r>
          </a:p>
          <a:p>
            <a:r>
              <a:rPr lang="en-US" dirty="0" smtClean="0"/>
              <a:t>CEP 883</a:t>
            </a:r>
            <a:endParaRPr lang="en-US" dirty="0"/>
          </a:p>
        </p:txBody>
      </p:sp>
      <p:sp>
        <p:nvSpPr>
          <p:cNvPr id="2" name="Title 1"/>
          <p:cNvSpPr>
            <a:spLocks noGrp="1"/>
          </p:cNvSpPr>
          <p:nvPr>
            <p:ph type="ctrTitle"/>
          </p:nvPr>
        </p:nvSpPr>
        <p:spPr/>
        <p:txBody>
          <a:bodyPr/>
          <a:lstStyle/>
          <a:p>
            <a:r>
              <a:rPr lang="en-US" dirty="0" smtClean="0"/>
              <a:t>An Analysis of My Classroom Management Style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How Can Teachers Manage Misbehavior?</a:t>
            </a:r>
            <a:endParaRPr lang="en-US" dirty="0"/>
          </a:p>
        </p:txBody>
      </p:sp>
      <p:sp>
        <p:nvSpPr>
          <p:cNvPr id="3" name="Content Placeholder 2"/>
          <p:cNvSpPr>
            <a:spLocks noGrp="1"/>
          </p:cNvSpPr>
          <p:nvPr>
            <p:ph sz="quarter" idx="1"/>
          </p:nvPr>
        </p:nvSpPr>
        <p:spPr>
          <a:xfrm>
            <a:off x="609600" y="1066800"/>
            <a:ext cx="8077200" cy="4953000"/>
          </a:xfrm>
        </p:spPr>
        <p:txBody>
          <a:bodyPr/>
          <a:lstStyle/>
          <a:p>
            <a:r>
              <a:rPr lang="en-US" dirty="0" smtClean="0"/>
              <a:t>Classroom and school rules must be made very clear to students from day one.  According to </a:t>
            </a:r>
            <a:r>
              <a:rPr lang="en-US" i="1" dirty="0" smtClean="0"/>
              <a:t>Comprehensive Classroom Management,</a:t>
            </a:r>
            <a:r>
              <a:rPr lang="en-US" dirty="0" smtClean="0"/>
              <a:t> “Effective teachers do more than post rules or present procedures.  Teachers work with students to ensure that they understand and can demonstrate the rules of procedures”(</a:t>
            </a:r>
            <a:r>
              <a:rPr lang="en-US" i="1" dirty="0" smtClean="0"/>
              <a:t>Comprehensive Classroom Management</a:t>
            </a:r>
            <a:r>
              <a:rPr lang="en-US" dirty="0" smtClean="0"/>
              <a:t>,  2009, p.175).  </a:t>
            </a:r>
          </a:p>
          <a:p>
            <a:r>
              <a:rPr lang="en-US" dirty="0" smtClean="0"/>
              <a:t>Students must be taught proper behavior.  “Just like learnings in content areas, it isn’t enough to just tell students what you want them to know.  Teach behavior!”  (</a:t>
            </a:r>
            <a:r>
              <a:rPr lang="en-US" i="1" dirty="0" smtClean="0"/>
              <a:t>Teaching Makes a Difference</a:t>
            </a:r>
            <a:r>
              <a:rPr lang="en-US" dirty="0" smtClean="0"/>
              <a:t>, 2002, p.165)</a:t>
            </a:r>
          </a:p>
          <a:p>
            <a:endParaRPr lang="en-US" dirty="0"/>
          </a:p>
        </p:txBody>
      </p:sp>
      <p:pic>
        <p:nvPicPr>
          <p:cNvPr id="11266" name="Picture 2" descr="C:\Users\Paul\AppData\Local\Microsoft\Windows\Temporary Internet Files\Content.IE5\GX1NWCIJ\MP900439536[1].jpg"/>
          <p:cNvPicPr>
            <a:picLocks noChangeAspect="1" noChangeArrowheads="1"/>
          </p:cNvPicPr>
          <p:nvPr/>
        </p:nvPicPr>
        <p:blipFill>
          <a:blip r:embed="rId3" cstate="print"/>
          <a:srcRect/>
          <a:stretch>
            <a:fillRect/>
          </a:stretch>
        </p:blipFill>
        <p:spPr bwMode="auto">
          <a:xfrm>
            <a:off x="3429000" y="4724400"/>
            <a:ext cx="3657600" cy="19681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rmAutofit fontScale="90000"/>
          </a:bodyPr>
          <a:lstStyle/>
          <a:p>
            <a:r>
              <a:rPr lang="en-US" dirty="0" smtClean="0"/>
              <a:t>How Can Teachers Manage Misbehavior?</a:t>
            </a:r>
            <a:endParaRPr lang="en-US" dirty="0"/>
          </a:p>
        </p:txBody>
      </p:sp>
      <p:sp>
        <p:nvSpPr>
          <p:cNvPr id="3" name="Content Placeholder 2"/>
          <p:cNvSpPr>
            <a:spLocks noGrp="1"/>
          </p:cNvSpPr>
          <p:nvPr>
            <p:ph sz="quarter" idx="1"/>
          </p:nvPr>
        </p:nvSpPr>
        <p:spPr>
          <a:xfrm>
            <a:off x="609600" y="1295400"/>
            <a:ext cx="8077200" cy="4724400"/>
          </a:xfrm>
        </p:spPr>
        <p:txBody>
          <a:bodyPr/>
          <a:lstStyle/>
          <a:p>
            <a:r>
              <a:rPr lang="en-US" dirty="0" smtClean="0"/>
              <a:t>Teachers must also reinforce the positive behaviors that students demonstrate with both verbal and non verbal praise such as smiles and nods (</a:t>
            </a:r>
            <a:r>
              <a:rPr lang="en-US" i="1" dirty="0" smtClean="0"/>
              <a:t>Teaching Makes a Difference</a:t>
            </a:r>
            <a:r>
              <a:rPr lang="en-US" dirty="0" smtClean="0"/>
              <a:t>, 2002, p.168).  </a:t>
            </a:r>
          </a:p>
          <a:p>
            <a:r>
              <a:rPr lang="en-US" dirty="0" smtClean="0"/>
              <a:t>It is natural to get upset when a student misbehaves because it distracts the teacher and the class.  Teachers who respond in a relaxed, business-like manor with a firm tone are more likely to be in control of themselves and of the situation (</a:t>
            </a:r>
            <a:r>
              <a:rPr lang="en-US" i="1" dirty="0" smtClean="0"/>
              <a:t>Cooperative Discipline</a:t>
            </a:r>
            <a:r>
              <a:rPr lang="en-US" dirty="0" smtClean="0"/>
              <a:t>, 2003, p. 11).  </a:t>
            </a:r>
          </a:p>
          <a:p>
            <a:endParaRPr lang="en-US" dirty="0"/>
          </a:p>
        </p:txBody>
      </p:sp>
      <p:pic>
        <p:nvPicPr>
          <p:cNvPr id="1029" name="Picture 5" descr="C:\Users\Paul\AppData\Local\Microsoft\Windows\Temporary Internet Files\Content.IE5\6OP5J9AK\MC900078820[1].wmf"/>
          <p:cNvPicPr>
            <a:picLocks noChangeAspect="1" noChangeArrowheads="1"/>
          </p:cNvPicPr>
          <p:nvPr/>
        </p:nvPicPr>
        <p:blipFill>
          <a:blip r:embed="rId3" cstate="print"/>
          <a:srcRect/>
          <a:stretch>
            <a:fillRect/>
          </a:stretch>
        </p:blipFill>
        <p:spPr bwMode="auto">
          <a:xfrm>
            <a:off x="6019801" y="4572000"/>
            <a:ext cx="1905000" cy="2085975"/>
          </a:xfrm>
          <a:prstGeom prst="rect">
            <a:avLst/>
          </a:prstGeom>
          <a:noFill/>
        </p:spPr>
      </p:pic>
      <p:pic>
        <p:nvPicPr>
          <p:cNvPr id="1030" name="Picture 6" descr="C:\Users\Paul\AppData\Local\Microsoft\Windows\Temporary Internet Files\Content.IE5\C9LY7J7H\MC900078718[1].wmf"/>
          <p:cNvPicPr>
            <a:picLocks noChangeAspect="1" noChangeArrowheads="1"/>
          </p:cNvPicPr>
          <p:nvPr/>
        </p:nvPicPr>
        <p:blipFill>
          <a:blip r:embed="rId4" cstate="print"/>
          <a:srcRect/>
          <a:stretch>
            <a:fillRect/>
          </a:stretch>
        </p:blipFill>
        <p:spPr bwMode="auto">
          <a:xfrm>
            <a:off x="2971800" y="4572000"/>
            <a:ext cx="2209800" cy="196925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Can Teachers Manage Misbehavior?</a:t>
            </a:r>
            <a:endParaRPr lang="en-US" dirty="0"/>
          </a:p>
        </p:txBody>
      </p:sp>
      <p:sp>
        <p:nvSpPr>
          <p:cNvPr id="3" name="Content Placeholder 2"/>
          <p:cNvSpPr>
            <a:spLocks noGrp="1"/>
          </p:cNvSpPr>
          <p:nvPr>
            <p:ph sz="quarter" idx="1"/>
          </p:nvPr>
        </p:nvSpPr>
        <p:spPr/>
        <p:txBody>
          <a:bodyPr/>
          <a:lstStyle/>
          <a:p>
            <a:r>
              <a:rPr lang="en-US" dirty="0" smtClean="0"/>
              <a:t>Teachers must also strive to meet the needs of students so that they do not feel the need to act out.  </a:t>
            </a:r>
          </a:p>
          <a:p>
            <a:r>
              <a:rPr lang="en-US" dirty="0" smtClean="0"/>
              <a:t>The three C’s</a:t>
            </a:r>
          </a:p>
          <a:p>
            <a:pPr lvl="1"/>
            <a:r>
              <a:rPr lang="en-US" dirty="0" smtClean="0"/>
              <a:t>Capable-kids need to feel capable of completing tasks</a:t>
            </a:r>
          </a:p>
          <a:p>
            <a:pPr lvl="1"/>
            <a:r>
              <a:rPr lang="en-US" dirty="0" smtClean="0"/>
              <a:t>Connect- they must be able to connect with the teacher and other students</a:t>
            </a:r>
          </a:p>
          <a:p>
            <a:pPr lvl="1"/>
            <a:r>
              <a:rPr lang="en-US" dirty="0" smtClean="0"/>
              <a:t>Contribute-kids must feel like they can contribute to the group</a:t>
            </a:r>
          </a:p>
          <a:p>
            <a:pPr>
              <a:buNone/>
            </a:pPr>
            <a:r>
              <a:rPr lang="en-US" dirty="0" smtClean="0"/>
              <a:t>(</a:t>
            </a:r>
            <a:r>
              <a:rPr lang="en-US" i="1" dirty="0" smtClean="0"/>
              <a:t>Cooperative Discipline</a:t>
            </a:r>
            <a:r>
              <a:rPr lang="en-US" dirty="0" smtClean="0"/>
              <a:t>, 2003, p. 13)</a:t>
            </a:r>
          </a:p>
          <a:p>
            <a:pPr lvl="1"/>
            <a:endParaRPr lang="en-US" dirty="0"/>
          </a:p>
        </p:txBody>
      </p:sp>
      <p:pic>
        <p:nvPicPr>
          <p:cNvPr id="4" name="Picture 2" descr="C:\Users\Paul\AppData\Local\Microsoft\Windows\Temporary Internet Files\Content.IE5\6OP5J9AK\MP900439518[1].jpg"/>
          <p:cNvPicPr>
            <a:picLocks noChangeAspect="1" noChangeArrowheads="1"/>
          </p:cNvPicPr>
          <p:nvPr/>
        </p:nvPicPr>
        <p:blipFill>
          <a:blip r:embed="rId3" cstate="print"/>
          <a:srcRect/>
          <a:stretch>
            <a:fillRect/>
          </a:stretch>
        </p:blipFill>
        <p:spPr bwMode="auto">
          <a:xfrm>
            <a:off x="5715000" y="4495800"/>
            <a:ext cx="2895600" cy="1933157"/>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 Would Like to Improve</a:t>
            </a:r>
            <a:endParaRPr lang="en-US" dirty="0"/>
          </a:p>
        </p:txBody>
      </p:sp>
      <p:sp>
        <p:nvSpPr>
          <p:cNvPr id="3" name="Content Placeholder 2"/>
          <p:cNvSpPr>
            <a:spLocks noGrp="1"/>
          </p:cNvSpPr>
          <p:nvPr>
            <p:ph sz="quarter" idx="1"/>
          </p:nvPr>
        </p:nvSpPr>
        <p:spPr/>
        <p:txBody>
          <a:bodyPr/>
          <a:lstStyle/>
          <a:p>
            <a:r>
              <a:rPr lang="en-US" dirty="0" smtClean="0"/>
              <a:t>I need to be better about teaching behavior I would like to see.  Freshman are naturally squirrely and need constant reminders and re-teaching.  </a:t>
            </a:r>
          </a:p>
          <a:p>
            <a:r>
              <a:rPr lang="en-US" dirty="0" smtClean="0"/>
              <a:t> It is very easy to become frustrated with hyper freshman, so I need to continue to work on staying calm and keeping my voice relaxed.  </a:t>
            </a:r>
            <a:endParaRPr lang="en-US" dirty="0"/>
          </a:p>
        </p:txBody>
      </p:sp>
      <p:pic>
        <p:nvPicPr>
          <p:cNvPr id="2050" name="Picture 2" descr="C:\Users\Paul\AppData\Local\Microsoft\Windows\Temporary Internet Files\Content.IE5\GX1NWCIJ\MC900084454[1].wmf"/>
          <p:cNvPicPr>
            <a:picLocks noChangeAspect="1" noChangeArrowheads="1"/>
          </p:cNvPicPr>
          <p:nvPr/>
        </p:nvPicPr>
        <p:blipFill>
          <a:blip r:embed="rId3" cstate="print"/>
          <a:srcRect/>
          <a:stretch>
            <a:fillRect/>
          </a:stretch>
        </p:blipFill>
        <p:spPr bwMode="auto">
          <a:xfrm>
            <a:off x="3581400" y="3581400"/>
            <a:ext cx="2564394" cy="23954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pPr algn="ctr"/>
            <a:r>
              <a:rPr lang="en-US" dirty="0" smtClean="0"/>
              <a:t>Classroom Arrangement</a:t>
            </a:r>
            <a:endParaRPr lang="en-US" dirty="0"/>
          </a:p>
        </p:txBody>
      </p:sp>
      <p:sp>
        <p:nvSpPr>
          <p:cNvPr id="3" name="Content Placeholder 2"/>
          <p:cNvSpPr>
            <a:spLocks noGrp="1"/>
          </p:cNvSpPr>
          <p:nvPr>
            <p:ph sz="quarter" idx="1"/>
          </p:nvPr>
        </p:nvSpPr>
        <p:spPr>
          <a:xfrm>
            <a:off x="914400" y="1143000"/>
            <a:ext cx="7772400" cy="4876800"/>
          </a:xfrm>
        </p:spPr>
        <p:txBody>
          <a:bodyPr/>
          <a:lstStyle/>
          <a:p>
            <a:r>
              <a:rPr lang="en-US" dirty="0" smtClean="0"/>
              <a:t>Although my room is small and barely holds my 38 desks, I like to arrange my classroom so that students can have a class discussion. </a:t>
            </a:r>
          </a:p>
          <a:p>
            <a:r>
              <a:rPr lang="en-US" dirty="0" smtClean="0"/>
              <a:t>I keep the desks facing towards the center of the room.  That way there is no “back of the room.”  </a:t>
            </a:r>
          </a:p>
          <a:p>
            <a:r>
              <a:rPr lang="en-US" dirty="0" smtClean="0"/>
              <a:t>Students have assigned seats at the beginning of the year, then are allowed to give me suggestions as to when they would like to sit as the year goes on.  </a:t>
            </a:r>
            <a:endParaRPr lang="en-US" dirty="0"/>
          </a:p>
        </p:txBody>
      </p:sp>
      <p:pic>
        <p:nvPicPr>
          <p:cNvPr id="6146" name="Picture 2" descr="C:\Users\Paul\AppData\Local\Microsoft\Windows\Temporary Internet Files\Content.IE5\GX1NWCIJ\MP900439468[1].jpg"/>
          <p:cNvPicPr>
            <a:picLocks noChangeAspect="1" noChangeArrowheads="1"/>
          </p:cNvPicPr>
          <p:nvPr/>
        </p:nvPicPr>
        <p:blipFill>
          <a:blip r:embed="rId3" cstate="print"/>
          <a:srcRect/>
          <a:stretch>
            <a:fillRect/>
          </a:stretch>
        </p:blipFill>
        <p:spPr bwMode="auto">
          <a:xfrm>
            <a:off x="5181600" y="4191000"/>
            <a:ext cx="2819400" cy="228237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792162"/>
          </a:xfrm>
        </p:spPr>
        <p:txBody>
          <a:bodyPr>
            <a:normAutofit fontScale="90000"/>
          </a:bodyPr>
          <a:lstStyle/>
          <a:p>
            <a:r>
              <a:rPr lang="en-US" dirty="0" smtClean="0"/>
              <a:t>The Importance of Seating Arrangements </a:t>
            </a:r>
            <a:endParaRPr lang="en-US" dirty="0"/>
          </a:p>
        </p:txBody>
      </p:sp>
      <p:sp>
        <p:nvSpPr>
          <p:cNvPr id="3" name="Content Placeholder 2"/>
          <p:cNvSpPr>
            <a:spLocks noGrp="1"/>
          </p:cNvSpPr>
          <p:nvPr>
            <p:ph sz="quarter" idx="1"/>
          </p:nvPr>
        </p:nvSpPr>
        <p:spPr>
          <a:xfrm>
            <a:off x="457200" y="1143000"/>
            <a:ext cx="8305800" cy="5257800"/>
          </a:xfrm>
        </p:spPr>
        <p:txBody>
          <a:bodyPr>
            <a:normAutofit fontScale="92500" lnSpcReduction="10000"/>
          </a:bodyPr>
          <a:lstStyle/>
          <a:p>
            <a:r>
              <a:rPr lang="en-US" dirty="0" smtClean="0"/>
              <a:t>Many teachers do not view class arrangement to be as important as curriculum; however, “physical environment can influence the way teachers and students feel, think, and behave” (</a:t>
            </a:r>
            <a:r>
              <a:rPr lang="en-US" i="1" dirty="0" smtClean="0"/>
              <a:t>Secondary Classroom Management</a:t>
            </a:r>
            <a:r>
              <a:rPr lang="en-US" dirty="0" smtClean="0"/>
              <a:t>, 2003, p. 31).  </a:t>
            </a:r>
          </a:p>
          <a:p>
            <a:r>
              <a:rPr lang="en-US" dirty="0" smtClean="0"/>
              <a:t>Teachers also overlook the link between classroom arrangement and student behavior.  Clusters of desks will often encourage social interactions, while rows often discourage interaction (</a:t>
            </a:r>
            <a:r>
              <a:rPr lang="en-US" i="1" dirty="0" smtClean="0"/>
              <a:t>Secondary Classroom Management</a:t>
            </a:r>
            <a:r>
              <a:rPr lang="en-US" dirty="0" smtClean="0"/>
              <a:t>, 2003, p. 34).  </a:t>
            </a:r>
          </a:p>
          <a:p>
            <a:r>
              <a:rPr lang="en-US" dirty="0" smtClean="0"/>
              <a:t>Desks are not the only factor in how a physical environment can affect students.  The overall condition of the classroom such as cleanliness should be considered as well (</a:t>
            </a:r>
            <a:r>
              <a:rPr lang="en-US" i="1" dirty="0" smtClean="0"/>
              <a:t>Secondary Classroom Management</a:t>
            </a:r>
            <a:r>
              <a:rPr lang="en-US" dirty="0" smtClean="0"/>
              <a:t>, 2003, p. 32).  </a:t>
            </a:r>
          </a:p>
          <a:p>
            <a:r>
              <a:rPr lang="en-US" dirty="0" smtClean="0"/>
              <a:t>Here is an interesting link to help arrange a classroom: </a:t>
            </a:r>
            <a:r>
              <a:rPr lang="en-US" dirty="0" smtClean="0">
                <a:hlinkClick r:id="rId3"/>
              </a:rPr>
              <a:t>http://classroom.4teachers.org/</a:t>
            </a:r>
            <a:endParaRPr lang="en-US" dirty="0" smtClean="0"/>
          </a:p>
          <a:p>
            <a:endParaRPr lang="en-US" dirty="0"/>
          </a:p>
        </p:txBody>
      </p:sp>
      <p:pic>
        <p:nvPicPr>
          <p:cNvPr id="4" name="Picture 2" descr="C:\Users\Paul\AppData\Local\Microsoft\Windows\Temporary Internet Files\Content.IE5\GX1NWCIJ\MM900041015[1].gif"/>
          <p:cNvPicPr>
            <a:picLocks noChangeAspect="1" noChangeArrowheads="1" noCrop="1"/>
          </p:cNvPicPr>
          <p:nvPr/>
        </p:nvPicPr>
        <p:blipFill>
          <a:blip r:embed="rId4" cstate="print"/>
          <a:srcRect/>
          <a:stretch>
            <a:fillRect/>
          </a:stretch>
        </p:blipFill>
        <p:spPr bwMode="auto">
          <a:xfrm>
            <a:off x="7391400" y="4648200"/>
            <a:ext cx="1219200" cy="181650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792162"/>
          </a:xfrm>
        </p:spPr>
        <p:txBody>
          <a:bodyPr>
            <a:normAutofit fontScale="90000"/>
          </a:bodyPr>
          <a:lstStyle/>
          <a:p>
            <a:pPr algn="ctr"/>
            <a:r>
              <a:rPr lang="en-US" dirty="0" smtClean="0"/>
              <a:t>The Importance of Seating Arrangements </a:t>
            </a:r>
            <a:endParaRPr lang="en-US" dirty="0"/>
          </a:p>
        </p:txBody>
      </p:sp>
      <p:sp>
        <p:nvSpPr>
          <p:cNvPr id="3" name="Content Placeholder 2"/>
          <p:cNvSpPr>
            <a:spLocks noGrp="1"/>
          </p:cNvSpPr>
          <p:nvPr>
            <p:ph sz="quarter" idx="1"/>
          </p:nvPr>
        </p:nvSpPr>
        <p:spPr>
          <a:xfrm>
            <a:off x="609600" y="1143000"/>
            <a:ext cx="8077200" cy="4876800"/>
          </a:xfrm>
        </p:spPr>
        <p:txBody>
          <a:bodyPr/>
          <a:lstStyle/>
          <a:p>
            <a:r>
              <a:rPr lang="en-US" dirty="0" smtClean="0"/>
              <a:t>According to James </a:t>
            </a:r>
            <a:r>
              <a:rPr lang="en-US" dirty="0" err="1" smtClean="0"/>
              <a:t>McCorskey</a:t>
            </a:r>
            <a:r>
              <a:rPr lang="en-US" dirty="0" smtClean="0"/>
              <a:t>, there are certain seats that are conducive to high interaction and those that are not. </a:t>
            </a:r>
          </a:p>
          <a:p>
            <a:r>
              <a:rPr lang="en-US" dirty="0" smtClean="0"/>
              <a:t>The traditions row arrangement leaves all but the students in the very front with low interaction with the teacher (</a:t>
            </a:r>
            <a:r>
              <a:rPr lang="en-US" i="1" dirty="0" smtClean="0"/>
              <a:t>Communication Education,  </a:t>
            </a:r>
            <a:r>
              <a:rPr lang="en-US" dirty="0" smtClean="0"/>
              <a:t>1979,  p. 100).  </a:t>
            </a:r>
          </a:p>
          <a:p>
            <a:r>
              <a:rPr lang="en-US" dirty="0" smtClean="0"/>
              <a:t>A great alternative to rows is a horseshoe shape or arranging desks in groups.  This allows for interaction between students and with the teacher (</a:t>
            </a:r>
            <a:r>
              <a:rPr lang="en-US" i="1" dirty="0" smtClean="0"/>
              <a:t>Communication Education,  </a:t>
            </a:r>
            <a:r>
              <a:rPr lang="en-US" dirty="0" smtClean="0"/>
              <a:t>1979, p. 103).  </a:t>
            </a:r>
            <a:endParaRPr lang="en-US" dirty="0"/>
          </a:p>
        </p:txBody>
      </p:sp>
      <p:pic>
        <p:nvPicPr>
          <p:cNvPr id="8197" name="Picture 5" descr="C:\Users\Paul\AppData\Local\Microsoft\Windows\Temporary Internet Files\Content.IE5\6OP5J9AK\MP900439494[1].jpg"/>
          <p:cNvPicPr>
            <a:picLocks noChangeAspect="1" noChangeArrowheads="1"/>
          </p:cNvPicPr>
          <p:nvPr/>
        </p:nvPicPr>
        <p:blipFill>
          <a:blip r:embed="rId3" cstate="print"/>
          <a:srcRect/>
          <a:stretch>
            <a:fillRect/>
          </a:stretch>
        </p:blipFill>
        <p:spPr bwMode="auto">
          <a:xfrm>
            <a:off x="3200400" y="4572000"/>
            <a:ext cx="3048000" cy="200166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Would Like to Improve</a:t>
            </a:r>
            <a:endParaRPr lang="en-US" dirty="0"/>
          </a:p>
        </p:txBody>
      </p:sp>
      <p:sp>
        <p:nvSpPr>
          <p:cNvPr id="3" name="Content Placeholder 2"/>
          <p:cNvSpPr>
            <a:spLocks noGrp="1"/>
          </p:cNvSpPr>
          <p:nvPr>
            <p:ph sz="quarter" idx="1"/>
          </p:nvPr>
        </p:nvSpPr>
        <p:spPr/>
        <p:txBody>
          <a:bodyPr/>
          <a:lstStyle/>
          <a:p>
            <a:r>
              <a:rPr lang="en-US" dirty="0" smtClean="0"/>
              <a:t>Although I do not have room for a horse shoe arrangement, I can change my desk arrangement so that allows for higher interaction with myself and other students in most areas of the room.</a:t>
            </a:r>
          </a:p>
          <a:p>
            <a:r>
              <a:rPr lang="en-US" dirty="0" smtClean="0"/>
              <a:t>I would like to improve the overall feel of the room by adding more color.  I have no windows, so it feels a bit gloomy.  I have not realized that the atmosphere had such a large impact on learning! </a:t>
            </a:r>
            <a:endParaRPr lang="en-US" dirty="0"/>
          </a:p>
        </p:txBody>
      </p:sp>
      <p:pic>
        <p:nvPicPr>
          <p:cNvPr id="7170" name="Picture 2" descr="C:\Users\Paul\AppData\Local\Microsoft\Windows\Temporary Internet Files\Content.IE5\6F2SK4J3\MP900448161[1].jpg"/>
          <p:cNvPicPr>
            <a:picLocks noChangeAspect="1" noChangeArrowheads="1"/>
          </p:cNvPicPr>
          <p:nvPr/>
        </p:nvPicPr>
        <p:blipFill>
          <a:blip r:embed="rId3" cstate="print"/>
          <a:srcRect/>
          <a:stretch>
            <a:fillRect/>
          </a:stretch>
        </p:blipFill>
        <p:spPr bwMode="auto">
          <a:xfrm>
            <a:off x="5105400" y="4343400"/>
            <a:ext cx="1470898" cy="2209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Student-Student Relationships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It is important for students to feel comfortable in class.  I try to have my students work in groups or with partners as much as possible.  </a:t>
            </a:r>
          </a:p>
          <a:p>
            <a:r>
              <a:rPr lang="en-US" dirty="0" smtClean="0"/>
              <a:t>I also try to open class up for discussion.  This gives students to get to know each other, but also allows then to feel like their ideas are heard and important.  </a:t>
            </a:r>
          </a:p>
          <a:p>
            <a:r>
              <a:rPr lang="en-US" dirty="0" smtClean="0"/>
              <a:t>“The creation of a safe, caring community that feels like a healthy family can help students decrease racism, harassment, and stereotyping, thereby creating a more just environment in which students learn patience and compassion and develop an appreciation for the value of all individuals” (</a:t>
            </a:r>
            <a:r>
              <a:rPr lang="en-US" i="1" dirty="0" smtClean="0"/>
              <a:t>Comprehensive Classroom Management</a:t>
            </a:r>
            <a:r>
              <a:rPr lang="en-US" dirty="0" smtClean="0"/>
              <a:t>, 2009, p. 100).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Build Student-Student Relationships </a:t>
            </a:r>
            <a:endParaRPr lang="en-US" dirty="0"/>
          </a:p>
        </p:txBody>
      </p:sp>
      <p:sp>
        <p:nvSpPr>
          <p:cNvPr id="3" name="Content Placeholder 2"/>
          <p:cNvSpPr>
            <a:spLocks noGrp="1"/>
          </p:cNvSpPr>
          <p:nvPr>
            <p:ph sz="quarter" idx="1"/>
          </p:nvPr>
        </p:nvSpPr>
        <p:spPr>
          <a:xfrm>
            <a:off x="457200" y="1447800"/>
            <a:ext cx="8229600" cy="4876800"/>
          </a:xfrm>
        </p:spPr>
        <p:txBody>
          <a:bodyPr>
            <a:normAutofit fontScale="92500"/>
          </a:bodyPr>
          <a:lstStyle/>
          <a:p>
            <a:r>
              <a:rPr lang="en-US" dirty="0" smtClean="0"/>
              <a:t>Cooperative learning</a:t>
            </a:r>
          </a:p>
          <a:p>
            <a:pPr lvl="1"/>
            <a:r>
              <a:rPr lang="en-US" dirty="0" smtClean="0"/>
              <a:t>Students are grouped together based on varying academic abilities</a:t>
            </a:r>
          </a:p>
          <a:p>
            <a:pPr lvl="1"/>
            <a:r>
              <a:rPr lang="en-US" dirty="0" smtClean="0"/>
              <a:t>Students work together and help each other improve in subject matter</a:t>
            </a:r>
          </a:p>
          <a:p>
            <a:r>
              <a:rPr lang="en-US" b="1" dirty="0" smtClean="0"/>
              <a:t>Some Specific ideas:</a:t>
            </a:r>
          </a:p>
          <a:p>
            <a:pPr lvl="1"/>
            <a:r>
              <a:rPr lang="en-US" b="1" dirty="0" smtClean="0"/>
              <a:t>Group Investigations</a:t>
            </a:r>
            <a:r>
              <a:rPr lang="en-US" dirty="0" smtClean="0"/>
              <a:t> -emphasize higher-order thinking skills like  analysis of data and evaluation. Students may also work to complete a project or report on their findings  (</a:t>
            </a:r>
            <a:r>
              <a:rPr lang="en-US" i="1" dirty="0" smtClean="0"/>
              <a:t>Education Consumer Guide</a:t>
            </a:r>
            <a:r>
              <a:rPr lang="en-US" dirty="0" smtClean="0"/>
              <a:t>,1992, p.1).</a:t>
            </a:r>
          </a:p>
          <a:p>
            <a:r>
              <a:rPr lang="en-US" b="1" dirty="0" smtClean="0"/>
              <a:t>Jigsaw II-</a:t>
            </a:r>
            <a:r>
              <a:rPr lang="en-US" dirty="0" smtClean="0"/>
              <a:t>  used with narrative material. “Each member is responsible for learning a specific part of a topic. After meeting with members of other groups, who are "expert" in the same part, the "experts" return to their own groups and present their findings. Team members then are quizzed on all topics” (</a:t>
            </a:r>
            <a:r>
              <a:rPr lang="en-US" i="1" dirty="0" smtClean="0"/>
              <a:t>Education Consumer Guide</a:t>
            </a:r>
            <a:r>
              <a:rPr lang="en-US" dirty="0" smtClean="0"/>
              <a:t>,1992, p.1).</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sz="quarter" idx="1"/>
          </p:nvPr>
        </p:nvSpPr>
        <p:spPr>
          <a:xfrm>
            <a:off x="914400" y="1447800"/>
            <a:ext cx="7772400" cy="4876800"/>
          </a:xfrm>
        </p:spPr>
        <p:txBody>
          <a:bodyPr/>
          <a:lstStyle/>
          <a:p>
            <a:r>
              <a:rPr lang="en-US" dirty="0" smtClean="0"/>
              <a:t>I currently teach 9</a:t>
            </a:r>
            <a:r>
              <a:rPr lang="en-US" baseline="30000" dirty="0" smtClean="0"/>
              <a:t>th</a:t>
            </a:r>
            <a:r>
              <a:rPr lang="en-US" dirty="0" smtClean="0"/>
              <a:t> grade biology, so I have a very active and talkative group of students.  </a:t>
            </a:r>
          </a:p>
          <a:p>
            <a:r>
              <a:rPr lang="en-US" dirty="0" smtClean="0"/>
              <a:t>The following aspects of my current management style will be outlined:</a:t>
            </a:r>
          </a:p>
          <a:p>
            <a:pPr lvl="1"/>
            <a:r>
              <a:rPr lang="en-US" dirty="0" smtClean="0"/>
              <a:t>School rule and classroom rule enforcement</a:t>
            </a:r>
          </a:p>
          <a:p>
            <a:pPr lvl="1"/>
            <a:r>
              <a:rPr lang="en-US" dirty="0" smtClean="0"/>
              <a:t>Classroom arrangement</a:t>
            </a:r>
          </a:p>
          <a:p>
            <a:pPr lvl="1"/>
            <a:r>
              <a:rPr lang="en-US" dirty="0" smtClean="0"/>
              <a:t>Student –student relationships</a:t>
            </a:r>
          </a:p>
          <a:p>
            <a:pPr lvl="1"/>
            <a:r>
              <a:rPr lang="en-US" dirty="0" smtClean="0"/>
              <a:t>Teacher-student relationships </a:t>
            </a:r>
          </a:p>
          <a:p>
            <a:pPr lvl="1"/>
            <a:r>
              <a:rPr lang="en-US" dirty="0" smtClean="0"/>
              <a:t>Curriculum and behavior</a:t>
            </a:r>
          </a:p>
        </p:txBody>
      </p:sp>
      <p:pic>
        <p:nvPicPr>
          <p:cNvPr id="2050" name="Picture 2" descr="C:\Users\Paul\AppData\Local\Microsoft\Windows\Temporary Internet Files\Content.IE5\6F2SK4J3\MC900012985[1].wmf"/>
          <p:cNvPicPr>
            <a:picLocks noChangeAspect="1" noChangeArrowheads="1"/>
          </p:cNvPicPr>
          <p:nvPr/>
        </p:nvPicPr>
        <p:blipFill>
          <a:blip r:embed="rId3" cstate="print"/>
          <a:srcRect/>
          <a:stretch>
            <a:fillRect/>
          </a:stretch>
        </p:blipFill>
        <p:spPr bwMode="auto">
          <a:xfrm>
            <a:off x="5867400" y="3810000"/>
            <a:ext cx="1981200" cy="287274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Build Student-Student Relationships </a:t>
            </a:r>
            <a:endParaRPr lang="en-US" dirty="0"/>
          </a:p>
        </p:txBody>
      </p:sp>
      <p:sp>
        <p:nvSpPr>
          <p:cNvPr id="3" name="Content Placeholder 2"/>
          <p:cNvSpPr>
            <a:spLocks noGrp="1"/>
          </p:cNvSpPr>
          <p:nvPr>
            <p:ph sz="quarter" idx="1"/>
          </p:nvPr>
        </p:nvSpPr>
        <p:spPr/>
        <p:txBody>
          <a:bodyPr/>
          <a:lstStyle/>
          <a:p>
            <a:r>
              <a:rPr lang="en-US" dirty="0" smtClean="0"/>
              <a:t>Peer tutoring- 	</a:t>
            </a:r>
          </a:p>
          <a:p>
            <a:pPr lvl="1"/>
            <a:r>
              <a:rPr lang="en-US" dirty="0" smtClean="0"/>
              <a:t>Students can learn from one another in a non-judgmental and non-threatening atmosphere.  </a:t>
            </a:r>
          </a:p>
          <a:p>
            <a:pPr lvl="1"/>
            <a:r>
              <a:rPr lang="en-US" dirty="0" smtClean="0"/>
              <a:t>Students may read aloud to each other, work on vocabulary, or work to complete an assignment.  </a:t>
            </a:r>
          </a:p>
          <a:p>
            <a:pPr lvl="1">
              <a:buNone/>
            </a:pPr>
            <a:r>
              <a:rPr lang="en-US" dirty="0" smtClean="0"/>
              <a:t>(</a:t>
            </a:r>
            <a:r>
              <a:rPr lang="en-US" i="1" dirty="0" smtClean="0"/>
              <a:t>Tutoring Program Manual</a:t>
            </a:r>
            <a:r>
              <a:rPr lang="en-US" dirty="0" smtClean="0"/>
              <a:t>, 2010, P. 1)</a:t>
            </a:r>
          </a:p>
          <a:p>
            <a:pPr lvl="1">
              <a:buNone/>
            </a:pPr>
            <a:endParaRPr lang="en-US" dirty="0"/>
          </a:p>
        </p:txBody>
      </p:sp>
      <p:pic>
        <p:nvPicPr>
          <p:cNvPr id="2050" name="Picture 2" descr="C:\Users\Paul\AppData\Local\Microsoft\Windows\Temporary Internet Files\Content.IE5\C9LY7J7H\MP900439545[1].jpg"/>
          <p:cNvPicPr>
            <a:picLocks noChangeAspect="1" noChangeArrowheads="1"/>
          </p:cNvPicPr>
          <p:nvPr/>
        </p:nvPicPr>
        <p:blipFill>
          <a:blip r:embed="rId3" cstate="print"/>
          <a:srcRect/>
          <a:stretch>
            <a:fillRect/>
          </a:stretch>
        </p:blipFill>
        <p:spPr bwMode="auto">
          <a:xfrm>
            <a:off x="3276600" y="4191000"/>
            <a:ext cx="3810000" cy="208642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Would Like to Improve</a:t>
            </a:r>
            <a:endParaRPr lang="en-US" dirty="0"/>
          </a:p>
        </p:txBody>
      </p:sp>
      <p:sp>
        <p:nvSpPr>
          <p:cNvPr id="3" name="Content Placeholder 2"/>
          <p:cNvSpPr>
            <a:spLocks noGrp="1"/>
          </p:cNvSpPr>
          <p:nvPr>
            <p:ph sz="quarter" idx="1"/>
          </p:nvPr>
        </p:nvSpPr>
        <p:spPr/>
        <p:txBody>
          <a:bodyPr/>
          <a:lstStyle/>
          <a:p>
            <a:r>
              <a:rPr lang="en-US" dirty="0" smtClean="0"/>
              <a:t>I would like to continue to add activities that allow for interaction between students such as group activities.  </a:t>
            </a:r>
          </a:p>
          <a:p>
            <a:r>
              <a:rPr lang="en-US" dirty="0" smtClean="0"/>
              <a:t>I would also like to use more peer editing and peer tutoring in my classes.  </a:t>
            </a:r>
            <a:endParaRPr lang="en-US" dirty="0"/>
          </a:p>
        </p:txBody>
      </p:sp>
      <p:pic>
        <p:nvPicPr>
          <p:cNvPr id="6146" name="Picture 2" descr="C:\Users\Paul\AppData\Local\Microsoft\Windows\Temporary Internet Files\Content.IE5\GX1NWCIJ\MP900439520[1].jpg"/>
          <p:cNvPicPr>
            <a:picLocks noChangeAspect="1" noChangeArrowheads="1"/>
          </p:cNvPicPr>
          <p:nvPr/>
        </p:nvPicPr>
        <p:blipFill>
          <a:blip r:embed="rId3" cstate="print"/>
          <a:srcRect/>
          <a:stretch>
            <a:fillRect/>
          </a:stretch>
        </p:blipFill>
        <p:spPr bwMode="auto">
          <a:xfrm>
            <a:off x="2971800" y="3733800"/>
            <a:ext cx="3200400" cy="212445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Teacher-Student Relationships</a:t>
            </a:r>
            <a:endParaRPr lang="en-US" dirty="0"/>
          </a:p>
        </p:txBody>
      </p:sp>
      <p:sp>
        <p:nvSpPr>
          <p:cNvPr id="3" name="Content Placeholder 2"/>
          <p:cNvSpPr>
            <a:spLocks noGrp="1"/>
          </p:cNvSpPr>
          <p:nvPr>
            <p:ph sz="quarter" idx="1"/>
          </p:nvPr>
        </p:nvSpPr>
        <p:spPr>
          <a:xfrm>
            <a:off x="609600" y="1447800"/>
            <a:ext cx="8153400" cy="4572000"/>
          </a:xfrm>
        </p:spPr>
        <p:txBody>
          <a:bodyPr>
            <a:normAutofit/>
          </a:bodyPr>
          <a:lstStyle/>
          <a:p>
            <a:r>
              <a:rPr lang="en-US" dirty="0" smtClean="0"/>
              <a:t>It is extremely important for teachers to have a professional, yet caring relationship with students.  I try to get to know what activities my students are involved in and try to talk with them individually as much as possible.  </a:t>
            </a:r>
          </a:p>
          <a:p>
            <a:r>
              <a:rPr lang="en-US" dirty="0" smtClean="0"/>
              <a:t>According to </a:t>
            </a:r>
            <a:r>
              <a:rPr lang="en-US" dirty="0" err="1" smtClean="0"/>
              <a:t>Kleinfeild</a:t>
            </a:r>
            <a:r>
              <a:rPr lang="en-US" dirty="0" smtClean="0"/>
              <a:t>, “teachers who were effective with (these) children were able to combine showing a personal interest in the students with demands for solid academic achievement”  (</a:t>
            </a:r>
            <a:r>
              <a:rPr lang="en-US" i="1" dirty="0" smtClean="0"/>
              <a:t>Comprehensive Classroom Management</a:t>
            </a:r>
            <a:r>
              <a:rPr lang="en-US" dirty="0" smtClean="0"/>
              <a:t>, 2009, p. 59).  </a:t>
            </a:r>
          </a:p>
          <a:p>
            <a:endParaRPr lang="en-US" dirty="0"/>
          </a:p>
        </p:txBody>
      </p:sp>
      <p:pic>
        <p:nvPicPr>
          <p:cNvPr id="5122" name="Picture 2" descr="C:\Users\Paul\AppData\Local\Microsoft\Windows\Temporary Internet Files\Content.IE5\GX1NWCIJ\MP900443759[1].jpg"/>
          <p:cNvPicPr>
            <a:picLocks noChangeAspect="1" noChangeArrowheads="1"/>
          </p:cNvPicPr>
          <p:nvPr/>
        </p:nvPicPr>
        <p:blipFill>
          <a:blip r:embed="rId3" cstate="print"/>
          <a:srcRect/>
          <a:stretch>
            <a:fillRect/>
          </a:stretch>
        </p:blipFill>
        <p:spPr bwMode="auto">
          <a:xfrm>
            <a:off x="3505200" y="4800600"/>
            <a:ext cx="2438400" cy="1828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Teacher-Student Relationships</a:t>
            </a:r>
            <a:endParaRPr lang="en-US" dirty="0"/>
          </a:p>
        </p:txBody>
      </p:sp>
      <p:sp>
        <p:nvSpPr>
          <p:cNvPr id="3" name="Content Placeholder 2"/>
          <p:cNvSpPr>
            <a:spLocks noGrp="1"/>
          </p:cNvSpPr>
          <p:nvPr>
            <p:ph sz="quarter" idx="1"/>
          </p:nvPr>
        </p:nvSpPr>
        <p:spPr>
          <a:xfrm>
            <a:off x="762000" y="1447800"/>
            <a:ext cx="7924800" cy="4572000"/>
          </a:xfrm>
        </p:spPr>
        <p:txBody>
          <a:bodyPr>
            <a:normAutofit/>
          </a:bodyPr>
          <a:lstStyle/>
          <a:p>
            <a:r>
              <a:rPr lang="en-US" dirty="0" smtClean="0"/>
              <a:t>I have found that students are usually compliant with me if  they feel like I care about them and respect them.  </a:t>
            </a:r>
          </a:p>
          <a:p>
            <a:r>
              <a:rPr lang="en-US" dirty="0" smtClean="0"/>
              <a:t>Research has shown that academic achievement and student behavior is strongly influenced by the strength of the student-teacher relationship (</a:t>
            </a:r>
            <a:r>
              <a:rPr lang="en-US" i="1" dirty="0" smtClean="0"/>
              <a:t>Comprehensive Classroom Management, 2009</a:t>
            </a:r>
            <a:r>
              <a:rPr lang="en-US" dirty="0" smtClean="0"/>
              <a:t>, p. 58).  </a:t>
            </a:r>
          </a:p>
          <a:p>
            <a:r>
              <a:rPr lang="en-US" dirty="0" smtClean="0"/>
              <a:t>Many of my students do not have a stable support system at home, however; I can help provide a caring environment at school. </a:t>
            </a:r>
          </a:p>
          <a:p>
            <a:endParaRPr lang="en-US" dirty="0"/>
          </a:p>
        </p:txBody>
      </p:sp>
      <p:pic>
        <p:nvPicPr>
          <p:cNvPr id="12290" name="Picture 2" descr="C:\Users\Paul\AppData\Local\Microsoft\Windows\Temporary Internet Files\Content.IE5\6F2SK4J3\MC900047833[1].wmf"/>
          <p:cNvPicPr>
            <a:picLocks noChangeAspect="1" noChangeArrowheads="1"/>
          </p:cNvPicPr>
          <p:nvPr/>
        </p:nvPicPr>
        <p:blipFill>
          <a:blip r:embed="rId2" cstate="print"/>
          <a:srcRect/>
          <a:stretch>
            <a:fillRect/>
          </a:stretch>
        </p:blipFill>
        <p:spPr bwMode="auto">
          <a:xfrm>
            <a:off x="3886200" y="5017410"/>
            <a:ext cx="1295400" cy="160498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What I Would Like to Improve</a:t>
            </a:r>
            <a:endParaRPr lang="en-US" dirty="0"/>
          </a:p>
        </p:txBody>
      </p:sp>
      <p:sp>
        <p:nvSpPr>
          <p:cNvPr id="3" name="Content Placeholder 2"/>
          <p:cNvSpPr>
            <a:spLocks noGrp="1"/>
          </p:cNvSpPr>
          <p:nvPr>
            <p:ph sz="quarter" idx="1"/>
          </p:nvPr>
        </p:nvSpPr>
        <p:spPr>
          <a:xfrm>
            <a:off x="914400" y="1066800"/>
            <a:ext cx="7772400" cy="4953000"/>
          </a:xfrm>
        </p:spPr>
        <p:txBody>
          <a:bodyPr/>
          <a:lstStyle/>
          <a:p>
            <a:r>
              <a:rPr lang="en-US" dirty="0" smtClean="0"/>
              <a:t>Each year, there are a few very quiet students that I never really get to know.  They are not a behavior problem, and they usually have good grades, but I feel like I should make more of an effort to make them feel more at home in my class. </a:t>
            </a:r>
          </a:p>
          <a:p>
            <a:r>
              <a:rPr lang="en-US" dirty="0" smtClean="0"/>
              <a:t>I would like to keep working on developing a relationship with students who act out, not matter how frustrated they make me.   It will probably cut down on their bad behavior and make it easier for me to discipline them properly.  </a:t>
            </a:r>
          </a:p>
          <a:p>
            <a:endParaRPr lang="en-US" dirty="0"/>
          </a:p>
        </p:txBody>
      </p:sp>
      <p:pic>
        <p:nvPicPr>
          <p:cNvPr id="4099" name="Picture 3" descr="C:\Users\Paul\AppData\Local\Microsoft\Windows\Temporary Internet Files\Content.IE5\C9LY7J7H\MP900439484[1].jpg"/>
          <p:cNvPicPr>
            <a:picLocks noChangeAspect="1" noChangeArrowheads="1"/>
          </p:cNvPicPr>
          <p:nvPr/>
        </p:nvPicPr>
        <p:blipFill>
          <a:blip r:embed="rId3" cstate="print"/>
          <a:srcRect/>
          <a:stretch>
            <a:fillRect/>
          </a:stretch>
        </p:blipFill>
        <p:spPr bwMode="auto">
          <a:xfrm>
            <a:off x="3276600" y="4800600"/>
            <a:ext cx="2743200" cy="183663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dirty="0" smtClean="0"/>
              <a:t>Curriculum and Behavior </a:t>
            </a:r>
            <a:endParaRPr lang="en-US" dirty="0"/>
          </a:p>
        </p:txBody>
      </p:sp>
      <p:sp>
        <p:nvSpPr>
          <p:cNvPr id="3" name="Content Placeholder 2"/>
          <p:cNvSpPr>
            <a:spLocks noGrp="1"/>
          </p:cNvSpPr>
          <p:nvPr>
            <p:ph sz="quarter" idx="1"/>
          </p:nvPr>
        </p:nvSpPr>
        <p:spPr>
          <a:xfrm>
            <a:off x="609600" y="1066800"/>
            <a:ext cx="8077200" cy="4953000"/>
          </a:xfrm>
        </p:spPr>
        <p:txBody>
          <a:bodyPr/>
          <a:lstStyle/>
          <a:p>
            <a:r>
              <a:rPr lang="en-US" dirty="0" smtClean="0"/>
              <a:t>I firmly believe that a challenging, yet attainable curriculum can reduce unwanted behaviors in class.</a:t>
            </a:r>
          </a:p>
          <a:p>
            <a:r>
              <a:rPr lang="en-US" dirty="0" smtClean="0"/>
              <a:t>When students are not engaged, there is more opportunity for inappropriate behavior.  </a:t>
            </a:r>
          </a:p>
          <a:p>
            <a:r>
              <a:rPr lang="en-US" dirty="0" smtClean="0"/>
              <a:t>It is important to vary instruction and to provide various opportunities for students to show what they know.  Otherwise, students may become bored or frustrated and act out.  </a:t>
            </a:r>
            <a:endParaRPr lang="en-US" dirty="0"/>
          </a:p>
        </p:txBody>
      </p:sp>
      <p:pic>
        <p:nvPicPr>
          <p:cNvPr id="3075" name="Picture 3" descr="C:\Users\Paul\AppData\Local\Microsoft\Windows\Temporary Internet Files\Content.IE5\6F2SK4J3\MP900400180[1].jpg"/>
          <p:cNvPicPr>
            <a:picLocks noChangeAspect="1" noChangeArrowheads="1"/>
          </p:cNvPicPr>
          <p:nvPr/>
        </p:nvPicPr>
        <p:blipFill>
          <a:blip r:embed="rId3" cstate="print"/>
          <a:srcRect/>
          <a:stretch>
            <a:fillRect/>
          </a:stretch>
        </p:blipFill>
        <p:spPr bwMode="auto">
          <a:xfrm>
            <a:off x="3657600" y="4114800"/>
            <a:ext cx="1795090" cy="2514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Curriculum and Behavior are Related</a:t>
            </a:r>
            <a:endParaRPr lang="en-US" dirty="0"/>
          </a:p>
        </p:txBody>
      </p:sp>
      <p:sp>
        <p:nvSpPr>
          <p:cNvPr id="3" name="Content Placeholder 2"/>
          <p:cNvSpPr>
            <a:spLocks noGrp="1"/>
          </p:cNvSpPr>
          <p:nvPr>
            <p:ph sz="quarter" idx="1"/>
          </p:nvPr>
        </p:nvSpPr>
        <p:spPr/>
        <p:txBody>
          <a:bodyPr/>
          <a:lstStyle/>
          <a:p>
            <a:r>
              <a:rPr lang="en-US" dirty="0" smtClean="0"/>
              <a:t>It is important to vary instruction.  In one class, there are several different types of learners.  If the teacher only teaches to one style, students will either be bored or lost.  (</a:t>
            </a:r>
            <a:r>
              <a:rPr lang="en-US" i="1" dirty="0" smtClean="0"/>
              <a:t>Doing What Works,  2010).  </a:t>
            </a:r>
            <a:endParaRPr lang="en-US" dirty="0" smtClean="0"/>
          </a:p>
          <a:p>
            <a:r>
              <a:rPr lang="en-US" dirty="0" smtClean="0"/>
              <a:t>Some ideas:</a:t>
            </a:r>
          </a:p>
          <a:p>
            <a:pPr lvl="1"/>
            <a:r>
              <a:rPr lang="en-US" dirty="0" smtClean="0"/>
              <a:t>Hands on activities and labs</a:t>
            </a:r>
          </a:p>
          <a:p>
            <a:pPr lvl="1"/>
            <a:r>
              <a:rPr lang="en-US" dirty="0" smtClean="0"/>
              <a:t>Opportunities for students to get up and move</a:t>
            </a:r>
          </a:p>
          <a:p>
            <a:pPr lvl="1"/>
            <a:r>
              <a:rPr lang="en-US" dirty="0" smtClean="0"/>
              <a:t>Use of visual aids</a:t>
            </a:r>
          </a:p>
          <a:p>
            <a:pPr lvl="1"/>
            <a:r>
              <a:rPr lang="en-US" dirty="0" smtClean="0"/>
              <a:t>Allowing students to use </a:t>
            </a:r>
            <a:r>
              <a:rPr lang="en-US" dirty="0" err="1" smtClean="0"/>
              <a:t>manipulatives</a:t>
            </a:r>
            <a:endParaRPr lang="en-US" dirty="0"/>
          </a:p>
        </p:txBody>
      </p:sp>
      <p:pic>
        <p:nvPicPr>
          <p:cNvPr id="2050" name="Picture 2" descr="C:\Users\Paul\AppData\Local\Microsoft\Windows\Temporary Internet Files\Content.IE5\6F2SK4J3\MC900340836[1].wmf"/>
          <p:cNvPicPr>
            <a:picLocks noChangeAspect="1" noChangeArrowheads="1"/>
          </p:cNvPicPr>
          <p:nvPr/>
        </p:nvPicPr>
        <p:blipFill>
          <a:blip r:embed="rId3" cstate="print"/>
          <a:srcRect/>
          <a:stretch>
            <a:fillRect/>
          </a:stretch>
        </p:blipFill>
        <p:spPr bwMode="auto">
          <a:xfrm>
            <a:off x="533400" y="304800"/>
            <a:ext cx="913486" cy="913486"/>
          </a:xfrm>
          <a:prstGeom prst="rect">
            <a:avLst/>
          </a:prstGeom>
          <a:noFill/>
        </p:spPr>
      </p:pic>
      <p:pic>
        <p:nvPicPr>
          <p:cNvPr id="2051" name="Picture 3" descr="C:\Users\Paul\AppData\Local\Microsoft\Windows\Temporary Internet Files\Content.IE5\6OP5J9AK\MC900413636[1].wmf"/>
          <p:cNvPicPr>
            <a:picLocks noChangeAspect="1" noChangeArrowheads="1"/>
          </p:cNvPicPr>
          <p:nvPr/>
        </p:nvPicPr>
        <p:blipFill>
          <a:blip r:embed="rId4" cstate="print"/>
          <a:srcRect/>
          <a:stretch>
            <a:fillRect/>
          </a:stretch>
        </p:blipFill>
        <p:spPr bwMode="auto">
          <a:xfrm>
            <a:off x="6781800" y="3276600"/>
            <a:ext cx="1478928" cy="28956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Curriculum and Behavior are Related</a:t>
            </a:r>
            <a:endParaRPr lang="en-US" dirty="0"/>
          </a:p>
        </p:txBody>
      </p:sp>
      <p:sp>
        <p:nvSpPr>
          <p:cNvPr id="3" name="Content Placeholder 2"/>
          <p:cNvSpPr>
            <a:spLocks noGrp="1"/>
          </p:cNvSpPr>
          <p:nvPr>
            <p:ph sz="quarter" idx="1"/>
          </p:nvPr>
        </p:nvSpPr>
        <p:spPr/>
        <p:txBody>
          <a:bodyPr/>
          <a:lstStyle/>
          <a:p>
            <a:r>
              <a:rPr lang="en-US" dirty="0" smtClean="0"/>
              <a:t>If the pace of instruction is too fast or too slow, disruptions could be a result. </a:t>
            </a:r>
          </a:p>
          <a:p>
            <a:r>
              <a:rPr lang="en-US" dirty="0" smtClean="0"/>
              <a:t>Some ideas:</a:t>
            </a:r>
          </a:p>
          <a:p>
            <a:pPr lvl="1"/>
            <a:r>
              <a:rPr lang="en-US" dirty="0" smtClean="0"/>
              <a:t>Embed group work or other student centered learning so that they can work at their own pace.  </a:t>
            </a:r>
          </a:p>
          <a:p>
            <a:pPr lvl="1"/>
            <a:r>
              <a:rPr lang="en-US" dirty="0" smtClean="0"/>
              <a:t>Peer tutoring allows students to teach each other at an appropriate pace (</a:t>
            </a:r>
            <a:r>
              <a:rPr lang="en-US" i="1" dirty="0" smtClean="0"/>
              <a:t>Doing What Works,  2010).  </a:t>
            </a:r>
            <a:endParaRPr lang="en-US" dirty="0"/>
          </a:p>
        </p:txBody>
      </p:sp>
      <p:pic>
        <p:nvPicPr>
          <p:cNvPr id="3074" name="Picture 2" descr="C:\Users\Paul\AppData\Local\Microsoft\Windows\Temporary Internet Files\Content.IE5\C9LY7J7H\MC900338458[1].wmf"/>
          <p:cNvPicPr>
            <a:picLocks noChangeAspect="1" noChangeArrowheads="1"/>
          </p:cNvPicPr>
          <p:nvPr/>
        </p:nvPicPr>
        <p:blipFill>
          <a:blip r:embed="rId3" cstate="print"/>
          <a:srcRect/>
          <a:stretch>
            <a:fillRect/>
          </a:stretch>
        </p:blipFill>
        <p:spPr bwMode="auto">
          <a:xfrm>
            <a:off x="4953000" y="4419600"/>
            <a:ext cx="2590800" cy="203031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 Would Like to Improve</a:t>
            </a:r>
            <a:endParaRPr lang="en-US" dirty="0"/>
          </a:p>
        </p:txBody>
      </p:sp>
      <p:sp>
        <p:nvSpPr>
          <p:cNvPr id="3" name="Content Placeholder 2"/>
          <p:cNvSpPr>
            <a:spLocks noGrp="1"/>
          </p:cNvSpPr>
          <p:nvPr>
            <p:ph sz="quarter" idx="1"/>
          </p:nvPr>
        </p:nvSpPr>
        <p:spPr/>
        <p:txBody>
          <a:bodyPr/>
          <a:lstStyle/>
          <a:p>
            <a:r>
              <a:rPr lang="en-US" dirty="0" smtClean="0"/>
              <a:t>I have some students who are advanced and are bored, and then I have students who are behind and act out due to frustration or avoidance.  I would like to incorporate more activities that differentiate more for the different learners in my classes.  </a:t>
            </a:r>
          </a:p>
          <a:p>
            <a:r>
              <a:rPr lang="en-US" dirty="0" smtClean="0"/>
              <a:t>I already use quite a bit of group work, but I would like to incorporate more peer tutoring.  </a:t>
            </a:r>
            <a:endParaRPr lang="en-US" dirty="0"/>
          </a:p>
        </p:txBody>
      </p:sp>
      <p:pic>
        <p:nvPicPr>
          <p:cNvPr id="1027" name="Picture 3" descr="C:\Users\Paul\AppData\Local\Microsoft\Windows\Temporary Internet Files\Content.IE5\6OP5J9AK\MC900089000[1].wmf"/>
          <p:cNvPicPr>
            <a:picLocks noChangeAspect="1" noChangeArrowheads="1"/>
          </p:cNvPicPr>
          <p:nvPr/>
        </p:nvPicPr>
        <p:blipFill>
          <a:blip r:embed="rId3" cstate="print"/>
          <a:srcRect/>
          <a:stretch>
            <a:fillRect/>
          </a:stretch>
        </p:blipFill>
        <p:spPr bwMode="auto">
          <a:xfrm>
            <a:off x="3505200" y="4572000"/>
            <a:ext cx="2313655" cy="1524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dirty="0" smtClean="0"/>
              <a:t>References</a:t>
            </a:r>
            <a:endParaRPr lang="en-US" dirty="0"/>
          </a:p>
        </p:txBody>
      </p:sp>
      <p:sp>
        <p:nvSpPr>
          <p:cNvPr id="3" name="Content Placeholder 2"/>
          <p:cNvSpPr>
            <a:spLocks noGrp="1"/>
          </p:cNvSpPr>
          <p:nvPr>
            <p:ph sz="quarter" idx="1"/>
          </p:nvPr>
        </p:nvSpPr>
        <p:spPr>
          <a:xfrm>
            <a:off x="304800" y="990600"/>
            <a:ext cx="8534400" cy="5486400"/>
          </a:xfrm>
        </p:spPr>
        <p:txBody>
          <a:bodyPr>
            <a:normAutofit fontScale="70000" lnSpcReduction="20000"/>
          </a:bodyPr>
          <a:lstStyle/>
          <a:p>
            <a:pPr>
              <a:buNone/>
            </a:pPr>
            <a:endParaRPr lang="en-US" dirty="0" smtClean="0"/>
          </a:p>
          <a:p>
            <a:pPr>
              <a:buNone/>
            </a:pPr>
            <a:r>
              <a:rPr lang="en-US" dirty="0" smtClean="0"/>
              <a:t>Albert, L. (2003). </a:t>
            </a:r>
            <a:r>
              <a:rPr lang="en-US" i="1" dirty="0" smtClean="0"/>
              <a:t>Cooperative Discipline: Teacher's Handbook</a:t>
            </a:r>
            <a:r>
              <a:rPr lang="en-US" dirty="0" smtClean="0"/>
              <a:t>. Circle Pines, MN: </a:t>
            </a:r>
            <a:r>
              <a:rPr lang="en-US" dirty="0" err="1" smtClean="0"/>
              <a:t>Ags</a:t>
            </a:r>
            <a:r>
              <a:rPr lang="en-US" dirty="0" smtClean="0"/>
              <a:t> Pub.</a:t>
            </a:r>
          </a:p>
          <a:p>
            <a:pPr>
              <a:buNone/>
            </a:pPr>
            <a:r>
              <a:rPr lang="en-US" dirty="0" err="1" smtClean="0"/>
              <a:t>Balkcom</a:t>
            </a:r>
            <a:r>
              <a:rPr lang="en-US" dirty="0" smtClean="0"/>
              <a:t>, S. (1992). Cooperative Learning. </a:t>
            </a:r>
            <a:r>
              <a:rPr lang="en-US" i="1" dirty="0" smtClean="0"/>
              <a:t>Education Consumer Guide</a:t>
            </a:r>
            <a:r>
              <a:rPr lang="en-US" dirty="0" smtClean="0"/>
              <a:t>, </a:t>
            </a:r>
            <a:r>
              <a:rPr lang="en-US" i="1" dirty="0" smtClean="0"/>
              <a:t>1</a:t>
            </a:r>
            <a:r>
              <a:rPr lang="en-US" dirty="0" smtClean="0"/>
              <a:t>(June), Unknown.</a:t>
            </a:r>
          </a:p>
          <a:p>
            <a:pPr>
              <a:buNone/>
            </a:pPr>
            <a:r>
              <a:rPr lang="en-US" dirty="0" smtClean="0"/>
              <a:t>Classroom Architect. (</a:t>
            </a:r>
            <a:r>
              <a:rPr lang="en-US" dirty="0" err="1" smtClean="0"/>
              <a:t>n.d</a:t>
            </a:r>
            <a:r>
              <a:rPr lang="en-US" dirty="0" smtClean="0"/>
              <a:t>.). </a:t>
            </a:r>
            <a:r>
              <a:rPr lang="en-US" i="1" dirty="0" smtClean="0"/>
              <a:t>Classroom Architect</a:t>
            </a:r>
            <a:r>
              <a:rPr lang="en-US" dirty="0" smtClean="0"/>
              <a:t>. Retrieved July 13, 2010, from http://classroom.4teachers.org/</a:t>
            </a:r>
          </a:p>
          <a:p>
            <a:pPr>
              <a:buNone/>
            </a:pPr>
            <a:r>
              <a:rPr lang="en-US" dirty="0" smtClean="0"/>
              <a:t>Cummings, C. P. (2002). </a:t>
            </a:r>
            <a:r>
              <a:rPr lang="en-US" i="1" dirty="0" smtClean="0"/>
              <a:t>Teaching Makes a Difference</a:t>
            </a:r>
            <a:r>
              <a:rPr lang="en-US" dirty="0" smtClean="0"/>
              <a:t>. Edmonds: Teaching Inc..</a:t>
            </a:r>
          </a:p>
          <a:p>
            <a:pPr>
              <a:buNone/>
            </a:pPr>
            <a:r>
              <a:rPr lang="en-US" dirty="0" smtClean="0"/>
              <a:t>Jones, L., &amp; Jones, V. (2009). </a:t>
            </a:r>
            <a:r>
              <a:rPr lang="en-US" i="1" dirty="0" smtClean="0"/>
              <a:t>Comprehensive Classroom Management: Creating Communities of Support and Solving Problems (9th Edition)</a:t>
            </a:r>
            <a:r>
              <a:rPr lang="en-US" dirty="0" smtClean="0"/>
              <a:t> (9 ed.). Alexandria, VA: Prentice Hall.</a:t>
            </a:r>
          </a:p>
          <a:p>
            <a:pPr>
              <a:buNone/>
            </a:pPr>
            <a:r>
              <a:rPr lang="en-US" dirty="0" err="1" smtClean="0"/>
              <a:t>McCorskey</a:t>
            </a:r>
            <a:r>
              <a:rPr lang="en-US" dirty="0" smtClean="0"/>
              <a:t>, J. C., &amp; </a:t>
            </a:r>
            <a:r>
              <a:rPr lang="en-US" dirty="0" err="1" smtClean="0"/>
              <a:t>McVetta</a:t>
            </a:r>
            <a:r>
              <a:rPr lang="en-US" dirty="0" smtClean="0"/>
              <a:t>, R. W. (1978). Classroom Seating Arrangements: Instructional Communication Theory Versus Student Preferences. </a:t>
            </a:r>
            <a:r>
              <a:rPr lang="en-US" i="1" dirty="0" smtClean="0"/>
              <a:t>Communication Education</a:t>
            </a:r>
            <a:r>
              <a:rPr lang="en-US" dirty="0" smtClean="0"/>
              <a:t>, </a:t>
            </a:r>
            <a:r>
              <a:rPr lang="en-US" i="1" dirty="0" smtClean="0"/>
              <a:t>27</a:t>
            </a:r>
            <a:r>
              <a:rPr lang="en-US" dirty="0" smtClean="0"/>
              <a:t>(March), 99-111.</a:t>
            </a:r>
          </a:p>
          <a:p>
            <a:pPr>
              <a:buNone/>
            </a:pPr>
            <a:r>
              <a:rPr lang="en-US" dirty="0" smtClean="0"/>
              <a:t>Modifying the classroom Environment to reduce Behavior Problems. (</a:t>
            </a:r>
            <a:r>
              <a:rPr lang="en-US" dirty="0" err="1" smtClean="0"/>
              <a:t>n.d</a:t>
            </a:r>
            <a:r>
              <a:rPr lang="en-US" dirty="0" smtClean="0"/>
              <a:t>.). </a:t>
            </a:r>
            <a:r>
              <a:rPr lang="en-US" i="1" dirty="0" smtClean="0"/>
              <a:t>Doing What Works</a:t>
            </a:r>
            <a:r>
              <a:rPr lang="en-US" dirty="0" smtClean="0"/>
              <a:t>. Retrieved July 11, 2010, from dww.ed.gov/</a:t>
            </a:r>
            <a:r>
              <a:rPr lang="en-US" dirty="0" err="1" smtClean="0"/>
              <a:t>launcher.cfm?media</a:t>
            </a:r>
            <a:r>
              <a:rPr lang="en-US" dirty="0" smtClean="0"/>
              <a:t>/</a:t>
            </a:r>
            <a:r>
              <a:rPr lang="en-US" dirty="0" err="1" smtClean="0"/>
              <a:t>SchoolRestructuring</a:t>
            </a:r>
            <a:r>
              <a:rPr lang="en-US" dirty="0" smtClean="0"/>
              <a:t>/RBP/</a:t>
            </a:r>
          </a:p>
          <a:p>
            <a:pPr>
              <a:buNone/>
            </a:pPr>
            <a:r>
              <a:rPr lang="en-US" dirty="0" err="1" smtClean="0"/>
              <a:t>Venezky</a:t>
            </a:r>
            <a:r>
              <a:rPr lang="en-US" dirty="0" smtClean="0"/>
              <a:t>, R. L. (</a:t>
            </a:r>
            <a:r>
              <a:rPr lang="en-US" dirty="0" err="1" smtClean="0"/>
              <a:t>n.d</a:t>
            </a:r>
            <a:r>
              <a:rPr lang="en-US" dirty="0" smtClean="0"/>
              <a:t>.). READ*WRITE*NOW! Tutoring Program Manual. </a:t>
            </a:r>
            <a:r>
              <a:rPr lang="en-US" i="1" dirty="0" smtClean="0"/>
              <a:t>Welcome to the University of Delaware</a:t>
            </a:r>
            <a:r>
              <a:rPr lang="en-US" dirty="0" smtClean="0"/>
              <a:t>. Retrieved July 13, 2010, from http://www.udel.edu/ETL/RWN/Tutorman.html</a:t>
            </a:r>
          </a:p>
          <a:p>
            <a:pPr>
              <a:buNone/>
            </a:pPr>
            <a:r>
              <a:rPr lang="en-US" dirty="0" smtClean="0"/>
              <a:t>Weinstein, C. S. (2003). </a:t>
            </a:r>
            <a:r>
              <a:rPr lang="en-US" i="1" dirty="0" smtClean="0"/>
              <a:t>Secondary Classroom Management</a:t>
            </a:r>
            <a:r>
              <a:rPr lang="en-US" dirty="0" smtClean="0"/>
              <a:t> (2</a:t>
            </a:r>
            <a:r>
              <a:rPr lang="en-US" baseline="30000" dirty="0" smtClean="0"/>
              <a:t>nd</a:t>
            </a:r>
            <a:r>
              <a:rPr lang="en-US" dirty="0" smtClean="0"/>
              <a:t> ed.). New York: </a:t>
            </a:r>
            <a:r>
              <a:rPr lang="en-US" dirty="0" err="1" smtClean="0"/>
              <a:t>Mcgraw</a:t>
            </a:r>
            <a:r>
              <a:rPr lang="en-US" dirty="0" smtClean="0"/>
              <a:t> Hill Higher Education.</a:t>
            </a:r>
          </a:p>
          <a:p>
            <a:pPr>
              <a:buNone/>
            </a:pPr>
            <a:r>
              <a:rPr lang="en-US" dirty="0" smtClean="0"/>
              <a:t>What is your classroom management profile. (</a:t>
            </a:r>
            <a:r>
              <a:rPr lang="en-US" dirty="0" err="1" smtClean="0"/>
              <a:t>n.d</a:t>
            </a:r>
            <a:r>
              <a:rPr lang="en-US" dirty="0" smtClean="0"/>
              <a:t>.). </a:t>
            </a:r>
            <a:r>
              <a:rPr lang="en-US" i="1" dirty="0" smtClean="0"/>
              <a:t>Cape Breton-Victoria Regional School Board</a:t>
            </a:r>
            <a:r>
              <a:rPr lang="en-US" dirty="0" smtClean="0"/>
              <a:t>. Retrieved July 13, 2010, from http://www.cbv.ns.ca/sstudies/gen3.html</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Management Style </a:t>
            </a:r>
            <a:endParaRPr lang="en-US" dirty="0"/>
          </a:p>
        </p:txBody>
      </p:sp>
      <p:sp>
        <p:nvSpPr>
          <p:cNvPr id="3" name="Content Placeholder 2"/>
          <p:cNvSpPr>
            <a:spLocks noGrp="1"/>
          </p:cNvSpPr>
          <p:nvPr>
            <p:ph sz="quarter" idx="1"/>
          </p:nvPr>
        </p:nvSpPr>
        <p:spPr/>
        <p:txBody>
          <a:bodyPr/>
          <a:lstStyle/>
          <a:p>
            <a:r>
              <a:rPr lang="en-US" dirty="0" smtClean="0"/>
              <a:t>I used the quiz below to help identify my management style.</a:t>
            </a:r>
          </a:p>
          <a:p>
            <a:endParaRPr lang="en-US" dirty="0" smtClean="0"/>
          </a:p>
          <a:p>
            <a:pPr>
              <a:buNone/>
            </a:pPr>
            <a:r>
              <a:rPr lang="en-US" dirty="0" smtClean="0"/>
              <a:t> </a:t>
            </a:r>
            <a:r>
              <a:rPr lang="en-US" dirty="0" smtClean="0">
                <a:hlinkClick r:id="rId3"/>
              </a:rPr>
              <a:t>http://www.cbv.ns.ca/sstudies/gen3.html</a:t>
            </a:r>
            <a:endParaRPr lang="en-US" dirty="0" smtClean="0"/>
          </a:p>
          <a:p>
            <a:pPr>
              <a:buNone/>
            </a:pPr>
            <a:endParaRPr lang="en-US" dirty="0" smtClean="0"/>
          </a:p>
          <a:p>
            <a:pPr>
              <a:buNone/>
            </a:pPr>
            <a:endParaRPr lang="en-US" dirty="0" smtClean="0"/>
          </a:p>
          <a:p>
            <a:pPr>
              <a:buNone/>
            </a:pPr>
            <a:endParaRPr lang="en-US" dirty="0"/>
          </a:p>
        </p:txBody>
      </p:sp>
      <p:pic>
        <p:nvPicPr>
          <p:cNvPr id="1026" name="Picture 2" descr="C:\Users\Paul\AppData\Local\Microsoft\Windows\Temporary Internet Files\Content.IE5\6F2SK4J3\MP900439480[1].jpg"/>
          <p:cNvPicPr>
            <a:picLocks noChangeAspect="1" noChangeArrowheads="1"/>
          </p:cNvPicPr>
          <p:nvPr/>
        </p:nvPicPr>
        <p:blipFill>
          <a:blip r:embed="rId4" cstate="print"/>
          <a:srcRect/>
          <a:stretch>
            <a:fillRect/>
          </a:stretch>
        </p:blipFill>
        <p:spPr bwMode="auto">
          <a:xfrm>
            <a:off x="2438399" y="3124200"/>
            <a:ext cx="4563307" cy="3429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management style is authoritative </a:t>
            </a:r>
            <a:br>
              <a:rPr lang="en-US" dirty="0" smtClean="0"/>
            </a:br>
            <a:endParaRPr lang="en-US" dirty="0"/>
          </a:p>
        </p:txBody>
      </p:sp>
      <p:sp>
        <p:nvSpPr>
          <p:cNvPr id="3" name="Content Placeholder 2"/>
          <p:cNvSpPr>
            <a:spLocks noGrp="1"/>
          </p:cNvSpPr>
          <p:nvPr>
            <p:ph sz="quarter" idx="1"/>
          </p:nvPr>
        </p:nvSpPr>
        <p:spPr>
          <a:xfrm>
            <a:off x="914400" y="1066800"/>
            <a:ext cx="7772400" cy="5410200"/>
          </a:xfrm>
        </p:spPr>
        <p:txBody>
          <a:bodyPr>
            <a:normAutofit/>
          </a:bodyPr>
          <a:lstStyle/>
          <a:p>
            <a:r>
              <a:rPr lang="en-US" dirty="0" smtClean="0"/>
              <a:t>Characteristics:</a:t>
            </a:r>
          </a:p>
          <a:p>
            <a:pPr lvl="1"/>
            <a:r>
              <a:rPr lang="en-US" dirty="0" smtClean="0"/>
              <a:t>Places limits, yet encourages independence</a:t>
            </a:r>
          </a:p>
          <a:p>
            <a:pPr lvl="1"/>
            <a:r>
              <a:rPr lang="en-US" dirty="0" smtClean="0"/>
              <a:t>Teacher is polite, but firm</a:t>
            </a:r>
          </a:p>
          <a:p>
            <a:pPr lvl="1"/>
            <a:r>
              <a:rPr lang="en-US" dirty="0" smtClean="0"/>
              <a:t>Teacher is open to classroom debates and other discussions</a:t>
            </a:r>
          </a:p>
          <a:p>
            <a:pPr lvl="1"/>
            <a:r>
              <a:rPr lang="en-US" dirty="0" smtClean="0"/>
              <a:t>Offers positive encouragement and provides feedback</a:t>
            </a:r>
          </a:p>
          <a:p>
            <a:pPr lvl="1"/>
            <a:r>
              <a:rPr lang="en-US" dirty="0" smtClean="0"/>
              <a:t>Has high achievement expectations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r>
              <a:rPr lang="en-US" dirty="0" smtClean="0"/>
              <a:t>http://www.cbv.ns.ca/sstudies/gen3.html</a:t>
            </a:r>
            <a:endParaRPr lang="en-US" dirty="0"/>
          </a:p>
        </p:txBody>
      </p:sp>
      <p:pic>
        <p:nvPicPr>
          <p:cNvPr id="3074" name="Picture 2" descr="C:\Users\Paul\AppData\Local\Microsoft\Windows\Temporary Internet Files\Content.IE5\GX1NWCIJ\MP900448524[1].jpg"/>
          <p:cNvPicPr>
            <a:picLocks noChangeAspect="1" noChangeArrowheads="1"/>
          </p:cNvPicPr>
          <p:nvPr/>
        </p:nvPicPr>
        <p:blipFill>
          <a:blip r:embed="rId3" cstate="print"/>
          <a:srcRect/>
          <a:stretch>
            <a:fillRect/>
          </a:stretch>
        </p:blipFill>
        <p:spPr bwMode="auto">
          <a:xfrm>
            <a:off x="5562600" y="3429000"/>
            <a:ext cx="3086100" cy="2057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Management is Important! </a:t>
            </a:r>
            <a:endParaRPr lang="en-US" dirty="0"/>
          </a:p>
        </p:txBody>
      </p:sp>
      <p:sp>
        <p:nvSpPr>
          <p:cNvPr id="3" name="Content Placeholder 2"/>
          <p:cNvSpPr>
            <a:spLocks noGrp="1"/>
          </p:cNvSpPr>
          <p:nvPr>
            <p:ph sz="quarter" idx="1"/>
          </p:nvPr>
        </p:nvSpPr>
        <p:spPr>
          <a:xfrm>
            <a:off x="609600" y="1447800"/>
            <a:ext cx="8077200" cy="4648200"/>
          </a:xfrm>
        </p:spPr>
        <p:txBody>
          <a:bodyPr/>
          <a:lstStyle/>
          <a:p>
            <a:r>
              <a:rPr lang="en-US" dirty="0" smtClean="0"/>
              <a:t>Classroom management is one of the biggest concerns among teachers.  According to </a:t>
            </a:r>
            <a:r>
              <a:rPr lang="en-US" i="1" dirty="0" smtClean="0"/>
              <a:t>Teaching Makes a Difference</a:t>
            </a:r>
            <a:r>
              <a:rPr lang="en-US" dirty="0" smtClean="0"/>
              <a:t>, studies have shown that 70% of beginning teachers are most concerned about managing behavior in their class (</a:t>
            </a:r>
            <a:r>
              <a:rPr lang="en-US" i="1" dirty="0" smtClean="0"/>
              <a:t>Teaching Makes a Difference</a:t>
            </a:r>
            <a:r>
              <a:rPr lang="en-US" dirty="0" smtClean="0"/>
              <a:t>, 2002, p.  163). </a:t>
            </a:r>
          </a:p>
          <a:p>
            <a:r>
              <a:rPr lang="en-US" dirty="0" smtClean="0"/>
              <a:t>Times have changed!  Teachers are not viewed at the ultimate authority anymore; however it is still the teacher’s responsibility to maintain an environment conducive to learning.  </a:t>
            </a:r>
            <a:endParaRPr lang="en-US" dirty="0"/>
          </a:p>
        </p:txBody>
      </p:sp>
      <p:pic>
        <p:nvPicPr>
          <p:cNvPr id="9219" name="Picture 3" descr="C:\Users\Paul\AppData\Local\Microsoft\Windows\Temporary Internet Files\Content.IE5\C9LY7J7H\MP900438739[1].jpg"/>
          <p:cNvPicPr>
            <a:picLocks noChangeAspect="1" noChangeArrowheads="1"/>
          </p:cNvPicPr>
          <p:nvPr/>
        </p:nvPicPr>
        <p:blipFill>
          <a:blip r:embed="rId3" cstate="print"/>
          <a:srcRect/>
          <a:stretch>
            <a:fillRect/>
          </a:stretch>
        </p:blipFill>
        <p:spPr bwMode="auto">
          <a:xfrm>
            <a:off x="2971800" y="4724400"/>
            <a:ext cx="2743200" cy="182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944562"/>
          </a:xfrm>
        </p:spPr>
        <p:txBody>
          <a:bodyPr>
            <a:normAutofit fontScale="90000"/>
          </a:bodyPr>
          <a:lstStyle/>
          <a:p>
            <a:pPr algn="ctr"/>
            <a:r>
              <a:rPr lang="en-US" dirty="0" smtClean="0"/>
              <a:t>My Approach to Enforcing School Rules </a:t>
            </a:r>
            <a:endParaRPr lang="en-US" dirty="0"/>
          </a:p>
        </p:txBody>
      </p:sp>
      <p:sp>
        <p:nvSpPr>
          <p:cNvPr id="3" name="Content Placeholder 2"/>
          <p:cNvSpPr>
            <a:spLocks noGrp="1"/>
          </p:cNvSpPr>
          <p:nvPr>
            <p:ph sz="quarter" idx="1"/>
          </p:nvPr>
        </p:nvSpPr>
        <p:spPr>
          <a:xfrm>
            <a:off x="609600" y="1295400"/>
            <a:ext cx="8077200" cy="4953000"/>
          </a:xfrm>
        </p:spPr>
        <p:txBody>
          <a:bodyPr/>
          <a:lstStyle/>
          <a:p>
            <a:r>
              <a:rPr lang="en-US" dirty="0" smtClean="0"/>
              <a:t>School rules are necessary in order to have a quality learning environment, however, students tend to question why particular school rules are in place.</a:t>
            </a:r>
          </a:p>
          <a:p>
            <a:r>
              <a:rPr lang="en-US" dirty="0" smtClean="0"/>
              <a:t>I strongly enforce school rules, especially rules such as cell phone use.  </a:t>
            </a:r>
          </a:p>
          <a:p>
            <a:r>
              <a:rPr lang="en-US" dirty="0" smtClean="0"/>
              <a:t>The school rules are discussed at the beginning of the year and are also posted in my room.  </a:t>
            </a:r>
          </a:p>
          <a:p>
            <a:r>
              <a:rPr lang="en-US" dirty="0" smtClean="0"/>
              <a:t>Consequences are outlined in the school’s student handbook.</a:t>
            </a:r>
          </a:p>
          <a:p>
            <a:r>
              <a:rPr lang="en-US" dirty="0" smtClean="0"/>
              <a:t>Students receive constant reminders about rules and consequences throughout the school year.      </a:t>
            </a:r>
            <a:endParaRPr lang="en-US" dirty="0"/>
          </a:p>
        </p:txBody>
      </p:sp>
      <p:pic>
        <p:nvPicPr>
          <p:cNvPr id="10242" name="Picture 2" descr="C:\Users\Paul\AppData\Local\Microsoft\Windows\Temporary Internet Files\Content.IE5\GX1NWCIJ\MC900439450[1].jpg"/>
          <p:cNvPicPr>
            <a:picLocks noChangeAspect="1" noChangeArrowheads="1"/>
          </p:cNvPicPr>
          <p:nvPr/>
        </p:nvPicPr>
        <p:blipFill>
          <a:blip r:embed="rId3" cstate="print"/>
          <a:srcRect/>
          <a:stretch>
            <a:fillRect/>
          </a:stretch>
        </p:blipFill>
        <p:spPr bwMode="auto">
          <a:xfrm>
            <a:off x="7162800" y="5105400"/>
            <a:ext cx="1371600" cy="132588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My Current Management of Classroom Rules </a:t>
            </a:r>
            <a:endParaRPr lang="en-US" dirty="0"/>
          </a:p>
        </p:txBody>
      </p:sp>
      <p:sp>
        <p:nvSpPr>
          <p:cNvPr id="3" name="Content Placeholder 2"/>
          <p:cNvSpPr>
            <a:spLocks noGrp="1"/>
          </p:cNvSpPr>
          <p:nvPr>
            <p:ph sz="quarter" idx="1"/>
          </p:nvPr>
        </p:nvSpPr>
        <p:spPr>
          <a:xfrm>
            <a:off x="609600" y="2438400"/>
            <a:ext cx="8077200" cy="3810000"/>
          </a:xfrm>
        </p:spPr>
        <p:txBody>
          <a:bodyPr/>
          <a:lstStyle/>
          <a:p>
            <a:r>
              <a:rPr lang="en-US" dirty="0" smtClean="0"/>
              <a:t>I have very few classroom rules in addition to the school rules.  </a:t>
            </a:r>
          </a:p>
          <a:p>
            <a:r>
              <a:rPr lang="en-US" dirty="0" smtClean="0"/>
              <a:t>Each year, I post my rules that I require, and then I ask my classes to come up with a few more that they would like to see enforced in my class.  </a:t>
            </a:r>
          </a:p>
          <a:p>
            <a:r>
              <a:rPr lang="en-US" dirty="0" smtClean="0"/>
              <a:t>I try to give a warning before giving punishment since I teach freshman.  This age group needs constant reminders!  </a:t>
            </a:r>
          </a:p>
          <a:p>
            <a:r>
              <a:rPr lang="en-US" dirty="0" smtClean="0"/>
              <a:t>I strive to make punishment consistent and appropriate.  </a:t>
            </a:r>
            <a:endParaRPr lang="en-US" dirty="0"/>
          </a:p>
        </p:txBody>
      </p:sp>
      <p:pic>
        <p:nvPicPr>
          <p:cNvPr id="4" name="Picture 2" descr="C:\Users\Paul\AppData\Local\Microsoft\Windows\Temporary Internet Files\Content.IE5\6F2SK4J3\MP900439558[1].jpg"/>
          <p:cNvPicPr>
            <a:picLocks noChangeAspect="1" noChangeArrowheads="1"/>
          </p:cNvPicPr>
          <p:nvPr/>
        </p:nvPicPr>
        <p:blipFill>
          <a:blip r:embed="rId3" cstate="print"/>
          <a:srcRect/>
          <a:stretch>
            <a:fillRect/>
          </a:stretch>
        </p:blipFill>
        <p:spPr bwMode="auto">
          <a:xfrm>
            <a:off x="5562600" y="762000"/>
            <a:ext cx="2209800" cy="17320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 behind Misbehavior</a:t>
            </a:r>
            <a:endParaRPr lang="en-US" dirty="0"/>
          </a:p>
        </p:txBody>
      </p:sp>
      <p:sp>
        <p:nvSpPr>
          <p:cNvPr id="3" name="Content Placeholder 2"/>
          <p:cNvSpPr>
            <a:spLocks noGrp="1"/>
          </p:cNvSpPr>
          <p:nvPr>
            <p:ph sz="quarter" idx="1"/>
          </p:nvPr>
        </p:nvSpPr>
        <p:spPr>
          <a:xfrm>
            <a:off x="609600" y="1447800"/>
            <a:ext cx="8077200" cy="4572000"/>
          </a:xfrm>
        </p:spPr>
        <p:txBody>
          <a:bodyPr/>
          <a:lstStyle/>
          <a:p>
            <a:r>
              <a:rPr lang="en-US" dirty="0" smtClean="0"/>
              <a:t>Students choose their behavior</a:t>
            </a:r>
          </a:p>
          <a:p>
            <a:r>
              <a:rPr lang="en-US" dirty="0" smtClean="0"/>
              <a:t>The ultimate goal of student behavior is to fulfill the psychological and emotional need to belong.  </a:t>
            </a:r>
          </a:p>
          <a:p>
            <a:r>
              <a:rPr lang="en-US" dirty="0" smtClean="0"/>
              <a:t>Student misbehave to achieve one of four immediate goals (</a:t>
            </a:r>
            <a:r>
              <a:rPr lang="en-US" i="1" dirty="0" smtClean="0"/>
              <a:t>Cooperative Discipline</a:t>
            </a:r>
            <a:r>
              <a:rPr lang="en-US" dirty="0" smtClean="0"/>
              <a:t>, 2003, p.7)</a:t>
            </a:r>
          </a:p>
          <a:p>
            <a:pPr lvl="1"/>
            <a:r>
              <a:rPr lang="en-US" dirty="0" smtClean="0"/>
              <a:t>Attention</a:t>
            </a:r>
          </a:p>
          <a:p>
            <a:pPr lvl="1"/>
            <a:r>
              <a:rPr lang="en-US" dirty="0" smtClean="0"/>
              <a:t>Power</a:t>
            </a:r>
          </a:p>
          <a:p>
            <a:pPr lvl="1"/>
            <a:r>
              <a:rPr lang="en-US" dirty="0" smtClean="0"/>
              <a:t>Revenge</a:t>
            </a:r>
          </a:p>
          <a:p>
            <a:pPr lvl="1"/>
            <a:r>
              <a:rPr lang="en-US" dirty="0" smtClean="0"/>
              <a:t>Avoidance of failure</a:t>
            </a:r>
          </a:p>
          <a:p>
            <a:pPr lvl="1">
              <a:buNone/>
            </a:pPr>
            <a:r>
              <a:rPr lang="en-US" dirty="0" smtClean="0"/>
              <a:t>(</a:t>
            </a:r>
            <a:r>
              <a:rPr lang="en-US" i="1" dirty="0" smtClean="0"/>
              <a:t>Cooperative Discipline</a:t>
            </a:r>
            <a:r>
              <a:rPr lang="en-US" dirty="0" smtClean="0"/>
              <a:t>, 2003, p.11)</a:t>
            </a:r>
          </a:p>
          <a:p>
            <a:pPr lvl="1">
              <a:buNone/>
            </a:pPr>
            <a:endParaRPr lang="en-US" dirty="0" smtClean="0"/>
          </a:p>
          <a:p>
            <a:endParaRPr lang="en-US" dirty="0"/>
          </a:p>
        </p:txBody>
      </p:sp>
      <p:pic>
        <p:nvPicPr>
          <p:cNvPr id="3074" name="Picture 2" descr="C:\Users\Paul\AppData\Local\Microsoft\Windows\Temporary Internet Files\Content.IE5\6F2SK4J3\MP900442704[1].jpg"/>
          <p:cNvPicPr>
            <a:picLocks noChangeAspect="1" noChangeArrowheads="1"/>
          </p:cNvPicPr>
          <p:nvPr/>
        </p:nvPicPr>
        <p:blipFill>
          <a:blip r:embed="rId3" cstate="print"/>
          <a:srcRect r="29292" b="21875"/>
          <a:stretch>
            <a:fillRect/>
          </a:stretch>
        </p:blipFill>
        <p:spPr bwMode="auto">
          <a:xfrm>
            <a:off x="5410200" y="3733800"/>
            <a:ext cx="3352800" cy="24720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Motivation Behind Misbehavior</a:t>
            </a:r>
            <a:endParaRPr lang="en-US" dirty="0"/>
          </a:p>
        </p:txBody>
      </p:sp>
      <p:sp>
        <p:nvSpPr>
          <p:cNvPr id="3" name="Content Placeholder 2"/>
          <p:cNvSpPr>
            <a:spLocks noGrp="1"/>
          </p:cNvSpPr>
          <p:nvPr>
            <p:ph sz="quarter" idx="1"/>
          </p:nvPr>
        </p:nvSpPr>
        <p:spPr/>
        <p:txBody>
          <a:bodyPr/>
          <a:lstStyle/>
          <a:p>
            <a:r>
              <a:rPr lang="en-US" dirty="0" smtClean="0"/>
              <a:t>When students psychological needs are not being met, they will act out in order to receive immediate gratification (</a:t>
            </a:r>
            <a:r>
              <a:rPr lang="en-US" i="1" dirty="0" smtClean="0"/>
              <a:t>Cooperative Discipline</a:t>
            </a:r>
            <a:r>
              <a:rPr lang="en-US" dirty="0" smtClean="0"/>
              <a:t>, 2003, p. 19).  </a:t>
            </a:r>
          </a:p>
          <a:p>
            <a:pPr>
              <a:buNone/>
            </a:pPr>
            <a:r>
              <a:rPr lang="en-US" dirty="0" smtClean="0"/>
              <a:t> </a:t>
            </a:r>
            <a:endParaRPr lang="en-US" dirty="0"/>
          </a:p>
        </p:txBody>
      </p:sp>
      <p:pic>
        <p:nvPicPr>
          <p:cNvPr id="1026" name="Picture 2" descr="C:\Users\Paul\AppData\Local\Microsoft\Windows\Temporary Internet Files\Content.IE5\C9LY7J7H\MC900089044[1].wmf"/>
          <p:cNvPicPr>
            <a:picLocks noChangeAspect="1" noChangeArrowheads="1"/>
          </p:cNvPicPr>
          <p:nvPr/>
        </p:nvPicPr>
        <p:blipFill>
          <a:blip r:embed="rId3" cstate="print"/>
          <a:srcRect/>
          <a:stretch>
            <a:fillRect/>
          </a:stretch>
        </p:blipFill>
        <p:spPr bwMode="auto">
          <a:xfrm>
            <a:off x="3352800" y="3276600"/>
            <a:ext cx="2872759" cy="25495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4309</TotalTime>
  <Words>2959</Words>
  <Application>Microsoft Office PowerPoint</Application>
  <PresentationFormat>On-screen Show (4:3)</PresentationFormat>
  <Paragraphs>198</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Equity</vt:lpstr>
      <vt:lpstr>An Analysis of My Classroom Management Style</vt:lpstr>
      <vt:lpstr>Introduction</vt:lpstr>
      <vt:lpstr>My Management Style </vt:lpstr>
      <vt:lpstr>My management style is authoritative  </vt:lpstr>
      <vt:lpstr>Management is Important! </vt:lpstr>
      <vt:lpstr>My Approach to Enforcing School Rules </vt:lpstr>
      <vt:lpstr>My Current Management of Classroom Rules </vt:lpstr>
      <vt:lpstr>Motivation behind Misbehavior</vt:lpstr>
      <vt:lpstr>Motivation Behind Misbehavior</vt:lpstr>
      <vt:lpstr>How Can Teachers Manage Misbehavior?</vt:lpstr>
      <vt:lpstr>How Can Teachers Manage Misbehavior?</vt:lpstr>
      <vt:lpstr>How Can Teachers Manage Misbehavior?</vt:lpstr>
      <vt:lpstr>What I Would Like to Improve</vt:lpstr>
      <vt:lpstr>Classroom Arrangement</vt:lpstr>
      <vt:lpstr>The Importance of Seating Arrangements </vt:lpstr>
      <vt:lpstr>The Importance of Seating Arrangements </vt:lpstr>
      <vt:lpstr>What I Would Like to Improve</vt:lpstr>
      <vt:lpstr>Student-Student Relationships</vt:lpstr>
      <vt:lpstr>How to Build Student-Student Relationships </vt:lpstr>
      <vt:lpstr>How to Build Student-Student Relationships </vt:lpstr>
      <vt:lpstr>What I Would Like to Improve</vt:lpstr>
      <vt:lpstr>Teacher-Student Relationships</vt:lpstr>
      <vt:lpstr>Teacher-Student Relationships</vt:lpstr>
      <vt:lpstr>What I Would Like to Improve</vt:lpstr>
      <vt:lpstr>Curriculum and Behavior </vt:lpstr>
      <vt:lpstr>How Curriculum and Behavior are Related</vt:lpstr>
      <vt:lpstr>How Curriculum and Behavior are Related</vt:lpstr>
      <vt:lpstr>What I Would Like to Improve</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My Classroom Management Style</dc:title>
  <dc:creator>Paul</dc:creator>
  <cp:lastModifiedBy>Paul</cp:lastModifiedBy>
  <cp:revision>218</cp:revision>
  <dcterms:created xsi:type="dcterms:W3CDTF">2010-06-30T21:19:25Z</dcterms:created>
  <dcterms:modified xsi:type="dcterms:W3CDTF">2010-07-18T16:17:15Z</dcterms:modified>
</cp:coreProperties>
</file>